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12192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877904-B62E-4ADC-BE6A-961CE98DDB22}">
  <a:tblStyle styleId="{F0877904-B62E-4ADC-BE6A-961CE98DDB2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 name="Google Shape;2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 name="Google Shape;27;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 name="Google Shape;5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9.jpg"/><Relationship Id="rId4" Type="http://schemas.openxmlformats.org/officeDocument/2006/relationships/image" Target="../media/image26.jpg"/><Relationship Id="rId5" Type="http://schemas.openxmlformats.org/officeDocument/2006/relationships/image" Target="../media/image25.png"/><Relationship Id="rId6" Type="http://schemas.openxmlformats.org/officeDocument/2006/relationships/image" Target="../media/image21.png"/><Relationship Id="rId7"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27.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5.png"/><Relationship Id="rId7" Type="http://schemas.openxmlformats.org/officeDocument/2006/relationships/image" Target="../media/image14.png"/><Relationship Id="rId8"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 name="Shape 15"/>
        <p:cNvGrpSpPr/>
        <p:nvPr/>
      </p:nvGrpSpPr>
      <p:grpSpPr>
        <a:xfrm>
          <a:off x="0" y="0"/>
          <a:ext cx="0" cy="0"/>
          <a:chOff x="0" y="0"/>
          <a:chExt cx="0" cy="0"/>
        </a:xfrm>
      </p:grpSpPr>
      <p:sp>
        <p:nvSpPr>
          <p:cNvPr id="16" name="Google Shape;16;p3"/>
          <p:cNvSpPr/>
          <p:nvPr/>
        </p:nvSpPr>
        <p:spPr>
          <a:xfrm>
            <a:off x="640080" y="640080"/>
            <a:ext cx="731520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200"/>
              <a:buFont typeface="Calibri"/>
              <a:buNone/>
            </a:pPr>
            <a:r>
              <a:rPr b="1" i="1" lang="en-US" sz="1200" u="none" cap="none" strike="noStrike">
                <a:solidFill>
                  <a:srgbClr val="82DE15"/>
                </a:solidFill>
                <a:latin typeface="Calibri"/>
                <a:ea typeface="Calibri"/>
                <a:cs typeface="Calibri"/>
                <a:sym typeface="Calibri"/>
              </a:rPr>
              <a:t>Shed Some Light on the Matter</a:t>
            </a:r>
            <a:endParaRPr b="0" i="1" sz="1200" u="none" cap="none" strike="noStrike">
              <a:solidFill>
                <a:srgbClr val="82DE15"/>
              </a:solidFill>
              <a:latin typeface="Calibri"/>
              <a:ea typeface="Calibri"/>
              <a:cs typeface="Calibri"/>
              <a:sym typeface="Calibri"/>
            </a:endParaRPr>
          </a:p>
        </p:txBody>
      </p:sp>
      <p:sp>
        <p:nvSpPr>
          <p:cNvPr id="17" name="Google Shape;17;p3"/>
          <p:cNvSpPr/>
          <p:nvPr/>
        </p:nvSpPr>
        <p:spPr>
          <a:xfrm>
            <a:off x="640080" y="1280160"/>
            <a:ext cx="7772400" cy="2011680"/>
          </a:xfrm>
          <a:prstGeom prst="rect">
            <a:avLst/>
          </a:prstGeom>
          <a:noFill/>
          <a:ln>
            <a:noFill/>
          </a:ln>
        </p:spPr>
        <p:txBody>
          <a:bodyPr anchorCtr="0" anchor="ctr" bIns="45700" lIns="91425" spcFirstLastPara="1" rIns="91425" wrap="square" tIns="45700">
            <a:noAutofit/>
          </a:bodyPr>
          <a:lstStyle/>
          <a:p>
            <a:pPr indent="0" lvl="0" marL="0" marR="0" rtl="0" algn="l">
              <a:lnSpc>
                <a:spcPct val="109375"/>
              </a:lnSpc>
              <a:spcBef>
                <a:spcPts val="0"/>
              </a:spcBef>
              <a:spcAft>
                <a:spcPts val="0"/>
              </a:spcAft>
              <a:buClr>
                <a:srgbClr val="06B6D4"/>
              </a:buClr>
              <a:buSzPts val="6400"/>
              <a:buFont typeface="Calibri"/>
              <a:buNone/>
            </a:pPr>
            <a:r>
              <a:rPr b="1" i="0" lang="en-US" sz="6400" u="none" cap="none" strike="noStrike">
                <a:solidFill>
                  <a:srgbClr val="82DE15"/>
                </a:solidFill>
                <a:latin typeface="Calibri"/>
                <a:ea typeface="Calibri"/>
                <a:cs typeface="Calibri"/>
                <a:sym typeface="Calibri"/>
              </a:rPr>
              <a:t>DreamScape Systems</a:t>
            </a:r>
            <a:endParaRPr b="1" i="0" sz="6400" u="none" cap="none" strike="noStrike">
              <a:solidFill>
                <a:srgbClr val="82DE15"/>
              </a:solidFill>
              <a:latin typeface="Calibri"/>
              <a:ea typeface="Calibri"/>
              <a:cs typeface="Calibri"/>
              <a:sym typeface="Calibri"/>
            </a:endParaRPr>
          </a:p>
          <a:p>
            <a:pPr indent="0" lvl="0" marL="0" marR="0" rtl="0" algn="l">
              <a:lnSpc>
                <a:spcPct val="109375"/>
              </a:lnSpc>
              <a:spcBef>
                <a:spcPts val="0"/>
              </a:spcBef>
              <a:spcAft>
                <a:spcPts val="0"/>
              </a:spcAft>
              <a:buClr>
                <a:srgbClr val="06B6D4"/>
              </a:buClr>
              <a:buSzPts val="6400"/>
              <a:buFont typeface="Calibri"/>
              <a:buNone/>
            </a:pPr>
            <a:r>
              <a:rPr b="1" i="0" lang="en-US" sz="6400" u="none" cap="none" strike="noStrike">
                <a:solidFill>
                  <a:srgbClr val="82DE15"/>
                </a:solidFill>
                <a:latin typeface="Calibri"/>
                <a:ea typeface="Calibri"/>
                <a:cs typeface="Calibri"/>
                <a:sym typeface="Calibri"/>
              </a:rPr>
              <a:t>Inc.</a:t>
            </a:r>
            <a:endParaRPr b="1" i="0" sz="6400" u="none" cap="none" strike="noStrike">
              <a:solidFill>
                <a:srgbClr val="82DE15"/>
              </a:solidFill>
              <a:latin typeface="Calibri"/>
              <a:ea typeface="Calibri"/>
              <a:cs typeface="Calibri"/>
              <a:sym typeface="Calibri"/>
            </a:endParaRPr>
          </a:p>
        </p:txBody>
      </p:sp>
      <p:sp>
        <p:nvSpPr>
          <p:cNvPr id="18" name="Google Shape;18;p3"/>
          <p:cNvSpPr/>
          <p:nvPr/>
        </p:nvSpPr>
        <p:spPr>
          <a:xfrm>
            <a:off x="640075" y="3389288"/>
            <a:ext cx="6675000" cy="209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2E8F0"/>
              </a:buClr>
              <a:buSzPts val="1600"/>
              <a:buFont typeface="Calibri"/>
              <a:buNone/>
            </a:pPr>
            <a:r>
              <a:rPr i="1" lang="en-US" sz="1600">
                <a:solidFill>
                  <a:srgbClr val="FF0000"/>
                </a:solidFill>
                <a:highlight>
                  <a:srgbClr val="000000"/>
                </a:highlight>
                <a:latin typeface="Calibri"/>
                <a:ea typeface="Calibri"/>
                <a:cs typeface="Calibri"/>
                <a:sym typeface="Calibri"/>
              </a:rPr>
              <a:t>DreamScape Systems Inc. is looking for Pre-Seed funding for novel optics sensor technology for cryptanalysis, remote sensing applications, and biomedical imaging.</a:t>
            </a:r>
            <a:endParaRPr i="1" sz="1600">
              <a:solidFill>
                <a:srgbClr val="FF0000"/>
              </a:solidFill>
              <a:highlight>
                <a:srgbClr val="000000"/>
              </a:highlight>
              <a:latin typeface="Calibri"/>
              <a:ea typeface="Calibri"/>
              <a:cs typeface="Calibri"/>
              <a:sym typeface="Calibri"/>
            </a:endParaRPr>
          </a:p>
          <a:p>
            <a:pPr indent="0" lvl="0" marL="0" marR="0" rtl="0" algn="l">
              <a:lnSpc>
                <a:spcPct val="100000"/>
              </a:lnSpc>
              <a:spcBef>
                <a:spcPts val="0"/>
              </a:spcBef>
              <a:spcAft>
                <a:spcPts val="0"/>
              </a:spcAft>
              <a:buClr>
                <a:srgbClr val="E2E8F0"/>
              </a:buClr>
              <a:buSzPts val="1600"/>
              <a:buFont typeface="Calibri"/>
              <a:buNone/>
            </a:pPr>
            <a:r>
              <a:t/>
            </a:r>
            <a:endParaRPr i="1" sz="1600">
              <a:solidFill>
                <a:srgbClr val="FF0000"/>
              </a:solidFill>
              <a:highlight>
                <a:srgbClr val="000000"/>
              </a:highlight>
              <a:latin typeface="Calibri"/>
              <a:ea typeface="Calibri"/>
              <a:cs typeface="Calibri"/>
              <a:sym typeface="Calibri"/>
            </a:endParaRPr>
          </a:p>
          <a:p>
            <a:pPr indent="0" lvl="0" marL="0" marR="0" rtl="0" algn="l">
              <a:lnSpc>
                <a:spcPct val="100000"/>
              </a:lnSpc>
              <a:spcBef>
                <a:spcPts val="0"/>
              </a:spcBef>
              <a:spcAft>
                <a:spcPts val="0"/>
              </a:spcAft>
              <a:buClr>
                <a:srgbClr val="E2E8F0"/>
              </a:buClr>
              <a:buSzPts val="1600"/>
              <a:buFont typeface="Calibri"/>
              <a:buNone/>
            </a:pPr>
            <a:r>
              <a:rPr b="0" i="1" lang="en-US" sz="1600" u="none" cap="none" strike="noStrike">
                <a:solidFill>
                  <a:srgbClr val="FF0000"/>
                </a:solidFill>
                <a:highlight>
                  <a:srgbClr val="000000"/>
                </a:highlight>
                <a:latin typeface="Calibri"/>
                <a:ea typeface="Calibri"/>
                <a:cs typeface="Calibri"/>
                <a:sym typeface="Calibri"/>
              </a:rPr>
              <a:t>A unified hardware sensor platform exploiting structured light (OAM, vortex photons, skyrmions, hopfions) as a universal measurement primitive across remote sensing, edge inference, bio-imaging, post-quantum cryptanalysis, and gravitational astronomy.</a:t>
            </a:r>
            <a:endParaRPr b="0" i="1" sz="1600" u="none" cap="none" strike="noStrike">
              <a:solidFill>
                <a:srgbClr val="FF0000"/>
              </a:solidFill>
              <a:highlight>
                <a:srgbClr val="000000"/>
              </a:highlight>
              <a:latin typeface="Calibri"/>
              <a:ea typeface="Calibri"/>
              <a:cs typeface="Calibri"/>
              <a:sym typeface="Calibri"/>
            </a:endParaRPr>
          </a:p>
        </p:txBody>
      </p:sp>
      <p:sp>
        <p:nvSpPr>
          <p:cNvPr id="19" name="Google Shape;19;p3"/>
          <p:cNvSpPr/>
          <p:nvPr/>
        </p:nvSpPr>
        <p:spPr>
          <a:xfrm>
            <a:off x="640080" y="5577840"/>
            <a:ext cx="7772400" cy="32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1200"/>
              <a:buFont typeface="Calibri"/>
              <a:buNone/>
            </a:pPr>
            <a:r>
              <a:rPr b="0" i="0" lang="en-US" sz="1200" u="none" cap="none" strike="noStrike">
                <a:solidFill>
                  <a:srgbClr val="94A3B8"/>
                </a:solidFill>
                <a:latin typeface="Calibri"/>
                <a:ea typeface="Calibri"/>
                <a:cs typeface="Calibri"/>
                <a:sym typeface="Calibri"/>
              </a:rPr>
              <a:t>Trevor Nestor, Sarah Sullivan, David Nisanov, Brian Thompson, Aniket Sur</a:t>
            </a:r>
            <a:endParaRPr b="0" i="0" sz="1200" u="none" cap="none" strike="noStrike">
              <a:solidFill>
                <a:schemeClr val="dk1"/>
              </a:solidFill>
              <a:latin typeface="Calibri"/>
              <a:ea typeface="Calibri"/>
              <a:cs typeface="Calibri"/>
              <a:sym typeface="Calibri"/>
            </a:endParaRPr>
          </a:p>
        </p:txBody>
      </p:sp>
      <p:sp>
        <p:nvSpPr>
          <p:cNvPr id="20" name="Google Shape;20;p3"/>
          <p:cNvSpPr/>
          <p:nvPr/>
        </p:nvSpPr>
        <p:spPr>
          <a:xfrm>
            <a:off x="640080" y="5897880"/>
            <a:ext cx="777240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000"/>
              <a:buFont typeface="Calibri"/>
              <a:buNone/>
            </a:pPr>
            <a:r>
              <a:rPr b="0" i="0" lang="en-US" sz="1000" u="none" cap="none" strike="noStrike">
                <a:solidFill>
                  <a:srgbClr val="64748B"/>
                </a:solidFill>
                <a:latin typeface="Calibri"/>
                <a:ea typeface="Calibri"/>
                <a:cs typeface="Calibri"/>
                <a:sym typeface="Calibri"/>
              </a:rPr>
              <a:t>Delaware C-Corp  •  USPTO Provisional 63/910,939  •  Pitch Deck v1.0  •  May 2026</a:t>
            </a:r>
            <a:endParaRPr b="0" i="0" sz="1000" u="none" cap="none" strike="noStrike">
              <a:solidFill>
                <a:schemeClr val="dk1"/>
              </a:solidFill>
              <a:latin typeface="Calibri"/>
              <a:ea typeface="Calibri"/>
              <a:cs typeface="Calibri"/>
              <a:sym typeface="Calibri"/>
            </a:endParaRPr>
          </a:p>
        </p:txBody>
      </p:sp>
      <p:sp>
        <p:nvSpPr>
          <p:cNvPr id="21" name="Google Shape;21;p3"/>
          <p:cNvSpPr/>
          <p:nvPr/>
        </p:nvSpPr>
        <p:spPr>
          <a:xfrm>
            <a:off x="457200" y="6446520"/>
            <a:ext cx="987552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900"/>
              <a:buFont typeface="Calibri"/>
              <a:buNone/>
            </a:pPr>
            <a:r>
              <a:rPr b="0" i="0" lang="en-US" sz="900" u="none" cap="none" strike="noStrike">
                <a:solidFill>
                  <a:srgbClr val="64748B"/>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22" name="Google Shape;22;p3"/>
          <p:cNvSpPr/>
          <p:nvPr/>
        </p:nvSpPr>
        <p:spPr>
          <a:xfrm>
            <a:off x="10789920" y="644652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64748B"/>
              </a:buClr>
              <a:buSzPts val="900"/>
              <a:buFont typeface="Calibri"/>
              <a:buNone/>
            </a:pPr>
            <a:r>
              <a:rPr b="0" i="0" lang="en-US" sz="900" u="none" cap="none" strike="noStrike">
                <a:solidFill>
                  <a:srgbClr val="64748B"/>
                </a:solidFill>
                <a:latin typeface="Calibri"/>
                <a:ea typeface="Calibri"/>
                <a:cs typeface="Calibri"/>
                <a:sym typeface="Calibri"/>
              </a:rPr>
              <a:t>1 / 13</a:t>
            </a:r>
            <a:endParaRPr b="0" i="0" sz="900" u="none" cap="none" strike="noStrike">
              <a:solidFill>
                <a:schemeClr val="dk1"/>
              </a:solidFill>
              <a:latin typeface="Calibri"/>
              <a:ea typeface="Calibri"/>
              <a:cs typeface="Calibri"/>
              <a:sym typeface="Calibri"/>
            </a:endParaRPr>
          </a:p>
        </p:txBody>
      </p:sp>
      <p:pic>
        <p:nvPicPr>
          <p:cNvPr id="23" name="Google Shape;23;p3" title="logo.png"/>
          <p:cNvPicPr preferRelativeResize="0"/>
          <p:nvPr/>
        </p:nvPicPr>
        <p:blipFill rotWithShape="1">
          <a:blip r:embed="rId3">
            <a:alphaModFix/>
          </a:blip>
          <a:srcRect b="0" l="0" r="0" t="0"/>
          <a:stretch/>
        </p:blipFill>
        <p:spPr>
          <a:xfrm>
            <a:off x="8021875" y="2021488"/>
            <a:ext cx="3464924" cy="3464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9" name="Shape 189"/>
        <p:cNvGrpSpPr/>
        <p:nvPr/>
      </p:nvGrpSpPr>
      <p:grpSpPr>
        <a:xfrm>
          <a:off x="0" y="0"/>
          <a:ext cx="0" cy="0"/>
          <a:chOff x="0" y="0"/>
          <a:chExt cx="0" cy="0"/>
        </a:xfrm>
      </p:grpSpPr>
      <p:sp>
        <p:nvSpPr>
          <p:cNvPr id="190" name="Google Shape;190;p12"/>
          <p:cNvSpPr/>
          <p:nvPr/>
        </p:nvSpPr>
        <p:spPr>
          <a:xfrm>
            <a:off x="548640" y="502920"/>
            <a:ext cx="1106424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3000"/>
              <a:buFont typeface="Calibri"/>
              <a:buNone/>
            </a:pPr>
            <a:r>
              <a:rPr b="1" i="0" lang="en-US" sz="3000" u="none" cap="none" strike="noStrike">
                <a:solidFill>
                  <a:srgbClr val="1E2756"/>
                </a:solidFill>
                <a:latin typeface="Calibri"/>
                <a:ea typeface="Calibri"/>
                <a:cs typeface="Calibri"/>
                <a:sym typeface="Calibri"/>
              </a:rPr>
              <a:t>Evidence base</a:t>
            </a:r>
            <a:endParaRPr b="0" i="0" sz="3000" u="none" cap="none" strike="noStrike">
              <a:solidFill>
                <a:schemeClr val="dk1"/>
              </a:solidFill>
              <a:latin typeface="Calibri"/>
              <a:ea typeface="Calibri"/>
              <a:cs typeface="Calibri"/>
              <a:sym typeface="Calibri"/>
            </a:endParaRPr>
          </a:p>
        </p:txBody>
      </p:sp>
      <p:sp>
        <p:nvSpPr>
          <p:cNvPr id="191" name="Google Shape;191;p12"/>
          <p:cNvSpPr/>
          <p:nvPr/>
        </p:nvSpPr>
        <p:spPr>
          <a:xfrm>
            <a:off x="548640" y="1097280"/>
            <a:ext cx="1106424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400"/>
              <a:buFont typeface="Calibri"/>
              <a:buNone/>
            </a:pPr>
            <a:r>
              <a:rPr b="0" i="1" lang="en-US" sz="1400" u="none" cap="none" strike="noStrike">
                <a:solidFill>
                  <a:srgbClr val="64748B"/>
                </a:solidFill>
                <a:latin typeface="Calibri"/>
                <a:ea typeface="Calibri"/>
                <a:cs typeface="Calibri"/>
                <a:sym typeface="Calibri"/>
              </a:rPr>
              <a:t>Substantiated foundations. Forward thesis disclosed honestly. Founder publications cited externally.</a:t>
            </a:r>
            <a:endParaRPr b="0" i="0" sz="1400" u="none" cap="none" strike="noStrike">
              <a:solidFill>
                <a:schemeClr val="dk1"/>
              </a:solidFill>
              <a:latin typeface="Calibri"/>
              <a:ea typeface="Calibri"/>
              <a:cs typeface="Calibri"/>
              <a:sym typeface="Calibri"/>
            </a:endParaRPr>
          </a:p>
        </p:txBody>
      </p:sp>
      <p:sp>
        <p:nvSpPr>
          <p:cNvPr id="192" name="Google Shape;192;p12"/>
          <p:cNvSpPr/>
          <p:nvPr/>
        </p:nvSpPr>
        <p:spPr>
          <a:xfrm>
            <a:off x="548640" y="1691640"/>
            <a:ext cx="5440680" cy="443484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2"/>
          <p:cNvSpPr/>
          <p:nvPr/>
        </p:nvSpPr>
        <p:spPr>
          <a:xfrm>
            <a:off x="548640" y="1691640"/>
            <a:ext cx="5440680" cy="73152"/>
          </a:xfrm>
          <a:prstGeom prst="rect">
            <a:avLst/>
          </a:prstGeom>
          <a:solidFill>
            <a:srgbClr val="06B6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2"/>
          <p:cNvSpPr/>
          <p:nvPr/>
        </p:nvSpPr>
        <p:spPr>
          <a:xfrm>
            <a:off x="777240" y="1874520"/>
            <a:ext cx="507492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100"/>
              <a:buFont typeface="Calibri"/>
              <a:buNone/>
            </a:pPr>
            <a:r>
              <a:rPr b="1" i="0" lang="en-US" sz="1100" u="none" cap="none" strike="noStrike">
                <a:solidFill>
                  <a:srgbClr val="06B6D4"/>
                </a:solidFill>
                <a:latin typeface="Calibri"/>
                <a:ea typeface="Calibri"/>
                <a:cs typeface="Calibri"/>
                <a:sym typeface="Calibri"/>
              </a:rPr>
              <a:t>ESTABLISHED FOUNDATION</a:t>
            </a:r>
            <a:endParaRPr b="0" i="0" sz="1100" u="none" cap="none" strike="noStrike">
              <a:solidFill>
                <a:schemeClr val="dk1"/>
              </a:solidFill>
              <a:latin typeface="Calibri"/>
              <a:ea typeface="Calibri"/>
              <a:cs typeface="Calibri"/>
              <a:sym typeface="Calibri"/>
            </a:endParaRPr>
          </a:p>
        </p:txBody>
      </p:sp>
      <p:sp>
        <p:nvSpPr>
          <p:cNvPr id="195" name="Google Shape;195;p12"/>
          <p:cNvSpPr/>
          <p:nvPr/>
        </p:nvSpPr>
        <p:spPr>
          <a:xfrm>
            <a:off x="777240" y="2286000"/>
            <a:ext cx="5074920" cy="37490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OAM as a quantized photonic degree of freedom</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Allen, Beijersbergen, Spreeuw, Woerdman. Phys. Rev. A 45, 8185 (1992).</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400"/>
              <a:buFont typeface="Calibri"/>
              <a:buNone/>
            </a:pPr>
            <a:r>
              <a:rPr b="0" i="0" lang="en-US" sz="4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OAM free-space links over 143 km</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Krenn et al. PNAS 113, 13648 (2016).</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400"/>
              <a:buFont typeface="Calibri"/>
              <a:buNone/>
            </a:pPr>
            <a:r>
              <a:rPr b="0" i="0" lang="en-US" sz="4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Rotational-Doppler detection of spinning targets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Lavery, Padgett et al. Science 341, 537 (2013).</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400"/>
              <a:buFont typeface="Calibri"/>
              <a:buNone/>
            </a:pPr>
            <a:r>
              <a:rPr b="0" i="0" lang="en-US" sz="4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Spiral phase contrast microscopy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Furhapter, Jesacher, Bernet, Ritsch-Marte. Opt. Express 13, 689 (2005).</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400"/>
              <a:buFont typeface="Calibri"/>
              <a:buNone/>
            </a:pPr>
            <a:r>
              <a:rPr b="0" i="0" lang="en-US" sz="4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OAM imprinted by Kerr frame-dragging on M87*</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Tamburini, Thide, Della Valle. MNRAS Letters 492, L22 (2020).</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400"/>
              <a:buFont typeface="Calibri"/>
              <a:buNone/>
            </a:pPr>
            <a:r>
              <a:rPr b="0" i="0" lang="en-US" sz="4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Structured-light roadmap, 30 co-authors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Rubinsztein-Dunlop et al. J. Opt. 19, 013001 (2017).</a:t>
            </a:r>
            <a:endParaRPr b="0" i="0" sz="1200" u="none" cap="none" strike="noStrike">
              <a:solidFill>
                <a:schemeClr val="dk1"/>
              </a:solidFill>
              <a:latin typeface="Calibri"/>
              <a:ea typeface="Calibri"/>
              <a:cs typeface="Calibri"/>
              <a:sym typeface="Calibri"/>
            </a:endParaRPr>
          </a:p>
        </p:txBody>
      </p:sp>
      <p:sp>
        <p:nvSpPr>
          <p:cNvPr id="196" name="Google Shape;196;p12"/>
          <p:cNvSpPr/>
          <p:nvPr/>
        </p:nvSpPr>
        <p:spPr>
          <a:xfrm>
            <a:off x="6172200" y="1691640"/>
            <a:ext cx="5440680" cy="443484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2"/>
          <p:cNvSpPr/>
          <p:nvPr/>
        </p:nvSpPr>
        <p:spPr>
          <a:xfrm>
            <a:off x="6172200" y="1691640"/>
            <a:ext cx="5440680" cy="73152"/>
          </a:xfrm>
          <a:prstGeom prst="rect">
            <a:avLst/>
          </a:prstGeom>
          <a:solidFill>
            <a:srgbClr val="8B5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2"/>
          <p:cNvSpPr/>
          <p:nvPr/>
        </p:nvSpPr>
        <p:spPr>
          <a:xfrm>
            <a:off x="6400800" y="1874520"/>
            <a:ext cx="507492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B5CF6"/>
              </a:buClr>
              <a:buSzPts val="1100"/>
              <a:buFont typeface="Calibri"/>
              <a:buNone/>
            </a:pPr>
            <a:r>
              <a:rPr b="1" i="0" lang="en-US" sz="1100" u="none" cap="none" strike="noStrike">
                <a:solidFill>
                  <a:srgbClr val="8B5CF6"/>
                </a:solidFill>
                <a:latin typeface="Calibri"/>
                <a:ea typeface="Calibri"/>
                <a:cs typeface="Calibri"/>
                <a:sym typeface="Calibri"/>
              </a:rPr>
              <a:t>FRONTIER / FORWARD THESIS</a:t>
            </a:r>
            <a:endParaRPr b="0" i="0" sz="1100" u="none" cap="none" strike="noStrike">
              <a:solidFill>
                <a:schemeClr val="dk1"/>
              </a:solidFill>
              <a:latin typeface="Calibri"/>
              <a:ea typeface="Calibri"/>
              <a:cs typeface="Calibri"/>
              <a:sym typeface="Calibri"/>
            </a:endParaRPr>
          </a:p>
        </p:txBody>
      </p:sp>
      <p:sp>
        <p:nvSpPr>
          <p:cNvPr id="199" name="Google Shape;199;p12"/>
          <p:cNvSpPr/>
          <p:nvPr/>
        </p:nvSpPr>
        <p:spPr>
          <a:xfrm>
            <a:off x="6400800" y="2286000"/>
            <a:ext cx="5074920" cy="37490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Photon-guided learning in cortical tissue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Zarkeshian et al. Sci. Rep. 12, 20720 (2022).</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400"/>
              <a:buFont typeface="Calibri"/>
              <a:buNone/>
            </a:pPr>
            <a:r>
              <a:rPr b="0" i="0" lang="en-US" sz="4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Microtubules as topological insulators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Subramanyan et al. EPL 143 (2023).</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400"/>
              <a:buFont typeface="Calibri"/>
              <a:buNone/>
            </a:pPr>
            <a:r>
              <a:rPr b="0" i="0" lang="en-US" sz="4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OAM conservation through biological waveguides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Perez et al. Sci. Rep. 12, 14144 (2022).</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400"/>
              <a:buFont typeface="Calibri"/>
              <a:buNone/>
            </a:pPr>
            <a:r>
              <a:rPr b="0" i="0" lang="en-US" sz="4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SVP-spectral correspondence on flat tori</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Nestor. IPI Letters 3(2) (2025). DOI 10.59973/ipil.171.</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400"/>
              <a:buFont typeface="Calibri"/>
              <a:buNone/>
            </a:pPr>
            <a:r>
              <a:rPr b="0" i="0" lang="en-US" sz="4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Parity-sector UPE in driven-dissipative Majorana spins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Nestor. IPI Letters 4(1) (2026). DOI 10.59973/ipil.321.</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400"/>
              <a:buFont typeface="Calibri"/>
              <a:buNone/>
            </a:pPr>
            <a:r>
              <a:rPr b="0" i="0" lang="en-US" sz="4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Neural networks as spinfoam networks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Nestor. IPI Letters 3(5) (2025).</a:t>
            </a:r>
            <a:endParaRPr b="0" i="0" sz="1200" u="none" cap="none" strike="noStrike">
              <a:solidFill>
                <a:schemeClr val="dk1"/>
              </a:solidFill>
              <a:latin typeface="Calibri"/>
              <a:ea typeface="Calibri"/>
              <a:cs typeface="Calibri"/>
              <a:sym typeface="Calibri"/>
            </a:endParaRPr>
          </a:p>
        </p:txBody>
      </p:sp>
      <p:sp>
        <p:nvSpPr>
          <p:cNvPr id="200" name="Google Shape;200;p12"/>
          <p:cNvSpPr/>
          <p:nvPr/>
        </p:nvSpPr>
        <p:spPr>
          <a:xfrm>
            <a:off x="548640" y="6035040"/>
            <a:ext cx="11064240" cy="32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Founder publications (IPI Letters): 1,300+ reads, cited by World Economic Forum scientists. Full bibliography on trevornestor.com.</a:t>
            </a:r>
            <a:endParaRPr b="0" i="0" sz="1000" u="none" cap="none" strike="noStrike">
              <a:solidFill>
                <a:schemeClr val="dk1"/>
              </a:solidFill>
              <a:latin typeface="Calibri"/>
              <a:ea typeface="Calibri"/>
              <a:cs typeface="Calibri"/>
              <a:sym typeface="Calibri"/>
            </a:endParaRPr>
          </a:p>
        </p:txBody>
      </p:sp>
      <p:sp>
        <p:nvSpPr>
          <p:cNvPr id="201" name="Google Shape;201;p12"/>
          <p:cNvSpPr/>
          <p:nvPr/>
        </p:nvSpPr>
        <p:spPr>
          <a:xfrm>
            <a:off x="457200" y="6446520"/>
            <a:ext cx="987552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202" name="Google Shape;202;p12"/>
          <p:cNvSpPr/>
          <p:nvPr/>
        </p:nvSpPr>
        <p:spPr>
          <a:xfrm>
            <a:off x="10789920" y="644652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8 / 13</a:t>
            </a:r>
            <a:endParaRPr b="0" i="0" sz="900" u="none" cap="none" strike="noStrike">
              <a:solidFill>
                <a:schemeClr val="dk1"/>
              </a:solidFill>
              <a:latin typeface="Calibri"/>
              <a:ea typeface="Calibri"/>
              <a:cs typeface="Calibri"/>
              <a:sym typeface="Calibri"/>
            </a:endParaRPr>
          </a:p>
        </p:txBody>
      </p:sp>
      <p:sp>
        <p:nvSpPr>
          <p:cNvPr id="203" name="Google Shape;203;p12"/>
          <p:cNvSpPr/>
          <p:nvPr/>
        </p:nvSpPr>
        <p:spPr>
          <a:xfrm>
            <a:off x="457200" y="164592"/>
            <a:ext cx="18288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800"/>
              <a:buFont typeface="Calibri"/>
              <a:buNone/>
            </a:pPr>
            <a:r>
              <a:rPr b="0" i="0" lang="en-US" sz="800" u="none" cap="none" strike="noStrike">
                <a:solidFill>
                  <a:srgbClr val="94A3B8"/>
                </a:solidFill>
                <a:latin typeface="Calibri"/>
                <a:ea typeface="Calibri"/>
                <a:cs typeface="Calibri"/>
                <a:sym typeface="Calibri"/>
              </a:rPr>
              <a:t>CONFIDENTIAL</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8" name="Shape 208"/>
        <p:cNvGrpSpPr/>
        <p:nvPr/>
      </p:nvGrpSpPr>
      <p:grpSpPr>
        <a:xfrm>
          <a:off x="0" y="0"/>
          <a:ext cx="0" cy="0"/>
          <a:chOff x="0" y="0"/>
          <a:chExt cx="0" cy="0"/>
        </a:xfrm>
      </p:grpSpPr>
      <p:sp>
        <p:nvSpPr>
          <p:cNvPr id="209" name="Google Shape;209;p13"/>
          <p:cNvSpPr/>
          <p:nvPr/>
        </p:nvSpPr>
        <p:spPr>
          <a:xfrm>
            <a:off x="548640" y="502920"/>
            <a:ext cx="1106424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3000"/>
              <a:buFont typeface="Calibri"/>
              <a:buNone/>
            </a:pPr>
            <a:r>
              <a:rPr b="1" i="0" lang="en-US" sz="3000" u="none" cap="none" strike="noStrike">
                <a:solidFill>
                  <a:srgbClr val="1E2756"/>
                </a:solidFill>
                <a:latin typeface="Calibri"/>
                <a:ea typeface="Calibri"/>
                <a:cs typeface="Calibri"/>
                <a:sym typeface="Calibri"/>
              </a:rPr>
              <a:t>Competitive landscape</a:t>
            </a:r>
            <a:endParaRPr b="0" i="0" sz="3000" u="none" cap="none" strike="noStrike">
              <a:solidFill>
                <a:schemeClr val="dk1"/>
              </a:solidFill>
              <a:latin typeface="Calibri"/>
              <a:ea typeface="Calibri"/>
              <a:cs typeface="Calibri"/>
              <a:sym typeface="Calibri"/>
            </a:endParaRPr>
          </a:p>
        </p:txBody>
      </p:sp>
      <p:sp>
        <p:nvSpPr>
          <p:cNvPr id="210" name="Google Shape;210;p13"/>
          <p:cNvSpPr/>
          <p:nvPr/>
        </p:nvSpPr>
        <p:spPr>
          <a:xfrm>
            <a:off x="548640" y="1097280"/>
            <a:ext cx="1106424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400"/>
              <a:buFont typeface="Calibri"/>
              <a:buNone/>
            </a:pPr>
            <a:r>
              <a:rPr b="0" i="1" lang="en-US" sz="1400" u="none" cap="none" strike="noStrike">
                <a:solidFill>
                  <a:srgbClr val="64748B"/>
                </a:solidFill>
                <a:latin typeface="Calibri"/>
                <a:ea typeface="Calibri"/>
                <a:cs typeface="Calibri"/>
                <a:sym typeface="Calibri"/>
              </a:rPr>
              <a:t>Many adjacent vendors. No vendor sells a structured-light sensor that crosses verticals.</a:t>
            </a:r>
            <a:endParaRPr b="0" i="0" sz="1400" u="none" cap="none" strike="noStrike">
              <a:solidFill>
                <a:schemeClr val="dk1"/>
              </a:solidFill>
              <a:latin typeface="Calibri"/>
              <a:ea typeface="Calibri"/>
              <a:cs typeface="Calibri"/>
              <a:sym typeface="Calibri"/>
            </a:endParaRPr>
          </a:p>
        </p:txBody>
      </p:sp>
      <p:graphicFrame>
        <p:nvGraphicFramePr>
          <p:cNvPr id="211" name="Google Shape;211;p13"/>
          <p:cNvGraphicFramePr/>
          <p:nvPr/>
        </p:nvGraphicFramePr>
        <p:xfrm>
          <a:off x="548640" y="1783080"/>
          <a:ext cx="3000000" cy="3000000"/>
        </p:xfrm>
        <a:graphic>
          <a:graphicData uri="http://schemas.openxmlformats.org/drawingml/2006/table">
            <a:tbl>
              <a:tblPr>
                <a:noFill/>
                <a:tableStyleId>{F0877904-B62E-4ADC-BE6A-961CE98DDB22}</a:tableStyleId>
              </a:tblPr>
              <a:tblGrid>
                <a:gridCol w="2560325"/>
                <a:gridCol w="2011675"/>
                <a:gridCol w="2468875"/>
                <a:gridCol w="1645925"/>
                <a:gridCol w="2377450"/>
              </a:tblGrid>
              <a:tr h="502925">
                <a:tc>
                  <a:txBody>
                    <a:bodyPr/>
                    <a:lstStyle/>
                    <a:p>
                      <a:pPr indent="0" lvl="0" marL="0" marR="0" rtl="0" algn="l">
                        <a:lnSpc>
                          <a:spcPct val="100000"/>
                        </a:lnSpc>
                        <a:spcBef>
                          <a:spcPts val="0"/>
                        </a:spcBef>
                        <a:spcAft>
                          <a:spcPts val="0"/>
                        </a:spcAft>
                        <a:buClr>
                          <a:srgbClr val="FFFFFF"/>
                        </a:buClr>
                        <a:buSzPts val="1200"/>
                        <a:buFont typeface="Calibri"/>
                        <a:buNone/>
                      </a:pPr>
                      <a:r>
                        <a:rPr b="1" lang="en-US" sz="1200" u="none" cap="none" strike="noStrike">
                          <a:solidFill>
                            <a:srgbClr val="FFFFFF"/>
                          </a:solidFill>
                          <a:latin typeface="Calibri"/>
                          <a:ea typeface="Calibri"/>
                          <a:cs typeface="Calibri"/>
                          <a:sym typeface="Calibri"/>
                        </a:rPr>
                        <a:t>Vendor</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1E2756"/>
                    </a:solidFill>
                  </a:tcPr>
                </a:tc>
                <a:tc>
                  <a:txBody>
                    <a:bodyPr/>
                    <a:lstStyle/>
                    <a:p>
                      <a:pPr indent="0" lvl="0" marL="0" marR="0" rtl="0" algn="l">
                        <a:lnSpc>
                          <a:spcPct val="100000"/>
                        </a:lnSpc>
                        <a:spcBef>
                          <a:spcPts val="0"/>
                        </a:spcBef>
                        <a:spcAft>
                          <a:spcPts val="0"/>
                        </a:spcAft>
                        <a:buClr>
                          <a:srgbClr val="FFFFFF"/>
                        </a:buClr>
                        <a:buSzPts val="1200"/>
                        <a:buFont typeface="Calibri"/>
                        <a:buNone/>
                      </a:pPr>
                      <a:r>
                        <a:rPr b="1" lang="en-US" sz="1200" u="none" cap="none" strike="noStrike">
                          <a:solidFill>
                            <a:srgbClr val="FFFFFF"/>
                          </a:solidFill>
                          <a:latin typeface="Calibri"/>
                          <a:ea typeface="Calibri"/>
                          <a:cs typeface="Calibri"/>
                          <a:sym typeface="Calibri"/>
                        </a:rPr>
                        <a:t>Domain</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1E2756"/>
                    </a:solidFill>
                  </a:tcPr>
                </a:tc>
                <a:tc>
                  <a:txBody>
                    <a:bodyPr/>
                    <a:lstStyle/>
                    <a:p>
                      <a:pPr indent="0" lvl="0" marL="0" marR="0" rtl="0" algn="l">
                        <a:lnSpc>
                          <a:spcPct val="100000"/>
                        </a:lnSpc>
                        <a:spcBef>
                          <a:spcPts val="0"/>
                        </a:spcBef>
                        <a:spcAft>
                          <a:spcPts val="0"/>
                        </a:spcAft>
                        <a:buClr>
                          <a:srgbClr val="FFFFFF"/>
                        </a:buClr>
                        <a:buSzPts val="1200"/>
                        <a:buFont typeface="Calibri"/>
                        <a:buNone/>
                      </a:pPr>
                      <a:r>
                        <a:rPr b="1" lang="en-US" sz="1200" u="none" cap="none" strike="noStrike">
                          <a:solidFill>
                            <a:srgbClr val="FFFFFF"/>
                          </a:solidFill>
                          <a:latin typeface="Calibri"/>
                          <a:ea typeface="Calibri"/>
                          <a:cs typeface="Calibri"/>
                          <a:sym typeface="Calibri"/>
                        </a:rPr>
                        <a:t>OAM / topological photonics</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1E2756"/>
                    </a:solidFill>
                  </a:tcPr>
                </a:tc>
                <a:tc>
                  <a:txBody>
                    <a:bodyPr/>
                    <a:lstStyle/>
                    <a:p>
                      <a:pPr indent="0" lvl="0" marL="0" marR="0" rtl="0" algn="l">
                        <a:lnSpc>
                          <a:spcPct val="100000"/>
                        </a:lnSpc>
                        <a:spcBef>
                          <a:spcPts val="0"/>
                        </a:spcBef>
                        <a:spcAft>
                          <a:spcPts val="0"/>
                        </a:spcAft>
                        <a:buClr>
                          <a:srgbClr val="FFFFFF"/>
                        </a:buClr>
                        <a:buSzPts val="1200"/>
                        <a:buFont typeface="Calibri"/>
                        <a:buNone/>
                      </a:pPr>
                      <a:r>
                        <a:rPr b="1" lang="en-US" sz="1200" u="none" cap="none" strike="noStrike">
                          <a:solidFill>
                            <a:srgbClr val="FFFFFF"/>
                          </a:solidFill>
                          <a:latin typeface="Calibri"/>
                          <a:ea typeface="Calibri"/>
                          <a:cs typeface="Calibri"/>
                          <a:sym typeface="Calibri"/>
                        </a:rPr>
                        <a:t>Cross-vertical</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1E2756"/>
                    </a:solidFill>
                  </a:tcPr>
                </a:tc>
                <a:tc>
                  <a:txBody>
                    <a:bodyPr/>
                    <a:lstStyle/>
                    <a:p>
                      <a:pPr indent="0" lvl="0" marL="0" marR="0" rtl="0" algn="l">
                        <a:lnSpc>
                          <a:spcPct val="100000"/>
                        </a:lnSpc>
                        <a:spcBef>
                          <a:spcPts val="0"/>
                        </a:spcBef>
                        <a:spcAft>
                          <a:spcPts val="0"/>
                        </a:spcAft>
                        <a:buClr>
                          <a:srgbClr val="FFFFFF"/>
                        </a:buClr>
                        <a:buSzPts val="1200"/>
                        <a:buFont typeface="Calibri"/>
                        <a:buNone/>
                      </a:pPr>
                      <a:r>
                        <a:rPr b="1" lang="en-US" sz="1200" u="none" cap="none" strike="noStrike">
                          <a:solidFill>
                            <a:srgbClr val="FFFFFF"/>
                          </a:solidFill>
                          <a:latin typeface="Calibri"/>
                          <a:ea typeface="Calibri"/>
                          <a:cs typeface="Calibri"/>
                          <a:sym typeface="Calibri"/>
                        </a:rPr>
                        <a:t>Founder-published physics</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1E2756"/>
                    </a:solidFill>
                  </a:tcPr>
                </a:tc>
              </a:tr>
              <a:tr h="502925">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Maxar, Planet, BlackSky</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Remote sensing</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r>
              <a:tr h="502925">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Lightmatter, Lightelligence</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Photonic compute</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Partial (no OAM)</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r>
              <a:tr h="502925">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Zeiss, Leica, Nikon, Bruker</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Microscopy</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r>
              <a:tr h="502925">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Muquans/iXblue, AOSense</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Cold-atom gravimetry</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r>
              <a:tr h="502925">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PsiQuantum, Xanadu, ORCA</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Photonic quantum</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Adjacent (vacuum, QC)</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r>
              <a:tr h="502925">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DRS Daylight, Plasmonics startups</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PQC tooling</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No</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r>
              <a:tr h="502925">
                <a:tc>
                  <a:txBody>
                    <a:bodyPr/>
                    <a:lstStyle/>
                    <a:p>
                      <a:pPr indent="0" lvl="0" marL="0" marR="0" rtl="0" algn="l">
                        <a:lnSpc>
                          <a:spcPct val="100000"/>
                        </a:lnSpc>
                        <a:spcBef>
                          <a:spcPts val="0"/>
                        </a:spcBef>
                        <a:spcAft>
                          <a:spcPts val="0"/>
                        </a:spcAft>
                        <a:buClr>
                          <a:srgbClr val="FFFFFF"/>
                        </a:buClr>
                        <a:buSzPts val="1100"/>
                        <a:buFont typeface="Calibri"/>
                        <a:buNone/>
                      </a:pPr>
                      <a:r>
                        <a:rPr b="1" lang="en-US" sz="1100" u="none" cap="none" strike="noStrike">
                          <a:solidFill>
                            <a:srgbClr val="FFFFFF"/>
                          </a:solidFill>
                          <a:latin typeface="Calibri"/>
                          <a:ea typeface="Calibri"/>
                          <a:cs typeface="Calibri"/>
                          <a:sym typeface="Calibri"/>
                        </a:rPr>
                        <a:t>Dreamscape Systems</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06B6D4"/>
                    </a:solidFill>
                  </a:tcPr>
                </a:tc>
                <a:tc>
                  <a:txBody>
                    <a:bodyPr/>
                    <a:lstStyle/>
                    <a:p>
                      <a:pPr indent="0" lvl="0" marL="0" marR="0" rtl="0" algn="l">
                        <a:lnSpc>
                          <a:spcPct val="100000"/>
                        </a:lnSpc>
                        <a:spcBef>
                          <a:spcPts val="0"/>
                        </a:spcBef>
                        <a:spcAft>
                          <a:spcPts val="0"/>
                        </a:spcAft>
                        <a:buClr>
                          <a:srgbClr val="FFFFFF"/>
                        </a:buClr>
                        <a:buSzPts val="1100"/>
                        <a:buFont typeface="Calibri"/>
                        <a:buNone/>
                      </a:pPr>
                      <a:r>
                        <a:rPr b="1" lang="en-US" sz="1100" u="none" cap="none" strike="noStrike">
                          <a:solidFill>
                            <a:srgbClr val="FFFFFF"/>
                          </a:solidFill>
                          <a:latin typeface="Calibri"/>
                          <a:ea typeface="Calibri"/>
                          <a:cs typeface="Calibri"/>
                          <a:sym typeface="Calibri"/>
                        </a:rPr>
                        <a:t>Topological photon sensors</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06B6D4"/>
                    </a:solidFill>
                  </a:tcPr>
                </a:tc>
                <a:tc>
                  <a:txBody>
                    <a:bodyPr/>
                    <a:lstStyle/>
                    <a:p>
                      <a:pPr indent="0" lvl="0" marL="0" marR="0" rtl="0" algn="l">
                        <a:lnSpc>
                          <a:spcPct val="100000"/>
                        </a:lnSpc>
                        <a:spcBef>
                          <a:spcPts val="0"/>
                        </a:spcBef>
                        <a:spcAft>
                          <a:spcPts val="0"/>
                        </a:spcAft>
                        <a:buClr>
                          <a:srgbClr val="FFFFFF"/>
                        </a:buClr>
                        <a:buSzPts val="1100"/>
                        <a:buFont typeface="Calibri"/>
                        <a:buNone/>
                      </a:pPr>
                      <a:r>
                        <a:rPr b="1" lang="en-US" sz="1100" u="none" cap="none" strike="noStrike">
                          <a:solidFill>
                            <a:srgbClr val="FFFFFF"/>
                          </a:solidFill>
                          <a:latin typeface="Calibri"/>
                          <a:ea typeface="Calibri"/>
                          <a:cs typeface="Calibri"/>
                          <a:sym typeface="Calibri"/>
                        </a:rPr>
                        <a:t>Yes (patent pending)</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06B6D4"/>
                    </a:solidFill>
                  </a:tcPr>
                </a:tc>
                <a:tc>
                  <a:txBody>
                    <a:bodyPr/>
                    <a:lstStyle/>
                    <a:p>
                      <a:pPr indent="0" lvl="0" marL="0" marR="0" rtl="0" algn="l">
                        <a:lnSpc>
                          <a:spcPct val="100000"/>
                        </a:lnSpc>
                        <a:spcBef>
                          <a:spcPts val="0"/>
                        </a:spcBef>
                        <a:spcAft>
                          <a:spcPts val="0"/>
                        </a:spcAft>
                        <a:buClr>
                          <a:srgbClr val="FFFFFF"/>
                        </a:buClr>
                        <a:buSzPts val="1100"/>
                        <a:buFont typeface="Calibri"/>
                        <a:buNone/>
                      </a:pPr>
                      <a:r>
                        <a:rPr b="1" lang="en-US" sz="1100" u="none" cap="none" strike="noStrike">
                          <a:solidFill>
                            <a:srgbClr val="FFFFFF"/>
                          </a:solidFill>
                          <a:latin typeface="Calibri"/>
                          <a:ea typeface="Calibri"/>
                          <a:cs typeface="Calibri"/>
                          <a:sym typeface="Calibri"/>
                        </a:rPr>
                        <a:t>Yes (5 verticals)</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06B6D4"/>
                    </a:solidFill>
                  </a:tcPr>
                </a:tc>
                <a:tc>
                  <a:txBody>
                    <a:bodyPr/>
                    <a:lstStyle/>
                    <a:p>
                      <a:pPr indent="0" lvl="0" marL="0" marR="0" rtl="0" algn="l">
                        <a:lnSpc>
                          <a:spcPct val="100000"/>
                        </a:lnSpc>
                        <a:spcBef>
                          <a:spcPts val="0"/>
                        </a:spcBef>
                        <a:spcAft>
                          <a:spcPts val="0"/>
                        </a:spcAft>
                        <a:buClr>
                          <a:srgbClr val="FFFFFF"/>
                        </a:buClr>
                        <a:buSzPts val="1100"/>
                        <a:buFont typeface="Calibri"/>
                        <a:buNone/>
                      </a:pPr>
                      <a:r>
                        <a:rPr b="1" lang="en-US" sz="1100" u="none" cap="none" strike="noStrike">
                          <a:solidFill>
                            <a:srgbClr val="FFFFFF"/>
                          </a:solidFill>
                          <a:latin typeface="Calibri"/>
                          <a:ea typeface="Calibri"/>
                          <a:cs typeface="Calibri"/>
                          <a:sym typeface="Calibri"/>
                        </a:rPr>
                        <a:t>Yes (peer-reviewed)</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06B6D4"/>
                    </a:solidFill>
                  </a:tcPr>
                </a:tc>
              </a:tr>
            </a:tbl>
          </a:graphicData>
        </a:graphic>
      </p:graphicFrame>
      <p:sp>
        <p:nvSpPr>
          <p:cNvPr id="212" name="Google Shape;212;p13"/>
          <p:cNvSpPr/>
          <p:nvPr/>
        </p:nvSpPr>
        <p:spPr>
          <a:xfrm>
            <a:off x="548640" y="5897880"/>
            <a:ext cx="11064240" cy="6400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What this means: </a:t>
            </a:r>
            <a:r>
              <a:rPr b="0" i="0" lang="en-US" sz="1200" u="none" cap="none" strike="noStrike">
                <a:solidFill>
                  <a:srgbClr val="1E293B"/>
                </a:solidFill>
                <a:latin typeface="Calibri"/>
                <a:ea typeface="Calibri"/>
                <a:cs typeface="Calibri"/>
                <a:sym typeface="Calibri"/>
              </a:rPr>
              <a:t>Every adjacent vendor solves one slice. The structured-light sensor that crosses domains is an open niche. Founder physics work plus credentialed lineage gives a defensible wedge.</a:t>
            </a:r>
            <a:endParaRPr b="0" i="0" sz="1200" u="none" cap="none" strike="noStrike">
              <a:solidFill>
                <a:schemeClr val="dk1"/>
              </a:solidFill>
              <a:latin typeface="Calibri"/>
              <a:ea typeface="Calibri"/>
              <a:cs typeface="Calibri"/>
              <a:sym typeface="Calibri"/>
            </a:endParaRPr>
          </a:p>
        </p:txBody>
      </p:sp>
      <p:sp>
        <p:nvSpPr>
          <p:cNvPr id="213" name="Google Shape;213;p13"/>
          <p:cNvSpPr/>
          <p:nvPr/>
        </p:nvSpPr>
        <p:spPr>
          <a:xfrm>
            <a:off x="457200" y="6446520"/>
            <a:ext cx="987552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214" name="Google Shape;214;p13"/>
          <p:cNvSpPr/>
          <p:nvPr/>
        </p:nvSpPr>
        <p:spPr>
          <a:xfrm>
            <a:off x="10789920" y="644652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9 / 13</a:t>
            </a:r>
            <a:endParaRPr b="0" i="0" sz="900" u="none" cap="none" strike="noStrike">
              <a:solidFill>
                <a:schemeClr val="dk1"/>
              </a:solidFill>
              <a:latin typeface="Calibri"/>
              <a:ea typeface="Calibri"/>
              <a:cs typeface="Calibri"/>
              <a:sym typeface="Calibri"/>
            </a:endParaRPr>
          </a:p>
        </p:txBody>
      </p:sp>
      <p:sp>
        <p:nvSpPr>
          <p:cNvPr id="215" name="Google Shape;215;p13"/>
          <p:cNvSpPr/>
          <p:nvPr/>
        </p:nvSpPr>
        <p:spPr>
          <a:xfrm>
            <a:off x="457200" y="164592"/>
            <a:ext cx="18288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800"/>
              <a:buFont typeface="Calibri"/>
              <a:buNone/>
            </a:pPr>
            <a:r>
              <a:rPr b="0" i="0" lang="en-US" sz="800" u="none" cap="none" strike="noStrike">
                <a:solidFill>
                  <a:srgbClr val="94A3B8"/>
                </a:solidFill>
                <a:latin typeface="Calibri"/>
                <a:ea typeface="Calibri"/>
                <a:cs typeface="Calibri"/>
                <a:sym typeface="Calibri"/>
              </a:rPr>
              <a:t>CONFIDENTIAL</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0" name="Shape 220"/>
        <p:cNvGrpSpPr/>
        <p:nvPr/>
      </p:nvGrpSpPr>
      <p:grpSpPr>
        <a:xfrm>
          <a:off x="0" y="0"/>
          <a:ext cx="0" cy="0"/>
          <a:chOff x="0" y="0"/>
          <a:chExt cx="0" cy="0"/>
        </a:xfrm>
      </p:grpSpPr>
      <p:sp>
        <p:nvSpPr>
          <p:cNvPr id="221" name="Google Shape;221;p14"/>
          <p:cNvSpPr/>
          <p:nvPr/>
        </p:nvSpPr>
        <p:spPr>
          <a:xfrm>
            <a:off x="548640" y="502920"/>
            <a:ext cx="1106424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3000"/>
              <a:buFont typeface="Calibri"/>
              <a:buNone/>
            </a:pPr>
            <a:r>
              <a:rPr b="1" i="0" lang="en-US" sz="3000" u="none" cap="none" strike="noStrike">
                <a:solidFill>
                  <a:srgbClr val="1E2756"/>
                </a:solidFill>
                <a:latin typeface="Calibri"/>
                <a:ea typeface="Calibri"/>
                <a:cs typeface="Calibri"/>
                <a:sym typeface="Calibri"/>
              </a:rPr>
              <a:t>Traction and active conversations</a:t>
            </a:r>
            <a:endParaRPr b="0" i="0" sz="3000" u="none" cap="none" strike="noStrike">
              <a:solidFill>
                <a:schemeClr val="dk1"/>
              </a:solidFill>
              <a:latin typeface="Calibri"/>
              <a:ea typeface="Calibri"/>
              <a:cs typeface="Calibri"/>
              <a:sym typeface="Calibri"/>
            </a:endParaRPr>
          </a:p>
        </p:txBody>
      </p:sp>
      <p:sp>
        <p:nvSpPr>
          <p:cNvPr id="222" name="Google Shape;222;p14"/>
          <p:cNvSpPr/>
          <p:nvPr/>
        </p:nvSpPr>
        <p:spPr>
          <a:xfrm>
            <a:off x="548640" y="1097280"/>
            <a:ext cx="1106424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300"/>
              <a:buFont typeface="Calibri"/>
              <a:buNone/>
            </a:pPr>
            <a:r>
              <a:rPr b="0" i="1" lang="en-US" sz="1300" u="none" cap="none" strike="noStrike">
                <a:solidFill>
                  <a:srgbClr val="64748B"/>
                </a:solidFill>
                <a:latin typeface="Calibri"/>
                <a:ea typeface="Calibri"/>
                <a:cs typeface="Calibri"/>
                <a:sym typeface="Calibri"/>
              </a:rPr>
              <a:t>Pre-seed traction across federal grant agencies, frontier-physics labs, and field operations. Not promises, conversations in progress.</a:t>
            </a:r>
            <a:endParaRPr b="0" i="0" sz="1300" u="none" cap="none" strike="noStrike">
              <a:solidFill>
                <a:schemeClr val="dk1"/>
              </a:solidFill>
              <a:latin typeface="Calibri"/>
              <a:ea typeface="Calibri"/>
              <a:cs typeface="Calibri"/>
              <a:sym typeface="Calibri"/>
            </a:endParaRPr>
          </a:p>
        </p:txBody>
      </p:sp>
      <p:sp>
        <p:nvSpPr>
          <p:cNvPr id="223" name="Google Shape;223;p14"/>
          <p:cNvSpPr/>
          <p:nvPr/>
        </p:nvSpPr>
        <p:spPr>
          <a:xfrm>
            <a:off x="548640" y="1783080"/>
            <a:ext cx="3627120" cy="434340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4"/>
          <p:cNvSpPr/>
          <p:nvPr/>
        </p:nvSpPr>
        <p:spPr>
          <a:xfrm>
            <a:off x="548640" y="1783080"/>
            <a:ext cx="3627120" cy="73152"/>
          </a:xfrm>
          <a:prstGeom prst="rect">
            <a:avLst/>
          </a:prstGeom>
          <a:solidFill>
            <a:srgbClr val="06B6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25" name="Google Shape;225;p14"/>
          <p:cNvPicPr preferRelativeResize="0"/>
          <p:nvPr/>
        </p:nvPicPr>
        <p:blipFill rotWithShape="1">
          <a:blip r:embed="rId3">
            <a:alphaModFix/>
          </a:blip>
          <a:srcRect b="0" l="0" r="0" t="0"/>
          <a:stretch/>
        </p:blipFill>
        <p:spPr>
          <a:xfrm>
            <a:off x="777240" y="2057400"/>
            <a:ext cx="411480" cy="411480"/>
          </a:xfrm>
          <a:prstGeom prst="rect">
            <a:avLst/>
          </a:prstGeom>
          <a:noFill/>
          <a:ln>
            <a:noFill/>
          </a:ln>
        </p:spPr>
      </p:pic>
      <p:sp>
        <p:nvSpPr>
          <p:cNvPr id="226" name="Google Shape;226;p14"/>
          <p:cNvSpPr/>
          <p:nvPr/>
        </p:nvSpPr>
        <p:spPr>
          <a:xfrm>
            <a:off x="1280160" y="2103120"/>
            <a:ext cx="284988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100"/>
              <a:buFont typeface="Calibri"/>
              <a:buNone/>
            </a:pPr>
            <a:r>
              <a:rPr b="1" i="0" lang="en-US" sz="1100" u="none" cap="none" strike="noStrike">
                <a:solidFill>
                  <a:srgbClr val="06B6D4"/>
                </a:solidFill>
                <a:latin typeface="Calibri"/>
                <a:ea typeface="Calibri"/>
                <a:cs typeface="Calibri"/>
                <a:sym typeface="Calibri"/>
              </a:rPr>
              <a:t>FEDERAL &amp; AGENCY</a:t>
            </a:r>
            <a:endParaRPr b="0" i="0" sz="1100" u="none" cap="none" strike="noStrike">
              <a:solidFill>
                <a:schemeClr val="dk1"/>
              </a:solidFill>
              <a:latin typeface="Calibri"/>
              <a:ea typeface="Calibri"/>
              <a:cs typeface="Calibri"/>
              <a:sym typeface="Calibri"/>
            </a:endParaRPr>
          </a:p>
        </p:txBody>
      </p:sp>
      <p:sp>
        <p:nvSpPr>
          <p:cNvPr id="227" name="Google Shape;227;p14"/>
          <p:cNvSpPr/>
          <p:nvPr/>
        </p:nvSpPr>
        <p:spPr>
          <a:xfrm>
            <a:off x="777240" y="2651760"/>
            <a:ext cx="3169920" cy="33375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USTDA</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In conversation regarding grants for OAM-augmented remote sensing in East Timor, targeting gold deposits in the Aileu-Manufahi formation. Aligns with critical-minerals and allied-nation development priorities.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600"/>
              <a:buFont typeface="Calibri"/>
              <a:buNone/>
            </a:pPr>
            <a:r>
              <a:rPr b="0" i="0" lang="en-US" sz="6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NSF Physics of Living Systems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Active submission relationship with Program Officer Dr. Krastan Blagoev (positive pre-submission feedback) on biophotonic sensing and parity-sector measurements.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600"/>
              <a:buFont typeface="Calibri"/>
              <a:buNone/>
            </a:pPr>
            <a:r>
              <a:rPr b="0" i="0" lang="en-US" sz="6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Target program list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DARPA Quantum Apertures, AFWERX counter-UAS, NASA Earth Observation BAA, DoD SBIR Releases 2 to 6, IARPA SCITE, NATO DIANA.</a:t>
            </a:r>
            <a:endParaRPr b="0" i="0" sz="1200" u="none" cap="none" strike="noStrike">
              <a:solidFill>
                <a:schemeClr val="dk1"/>
              </a:solidFill>
              <a:latin typeface="Calibri"/>
              <a:ea typeface="Calibri"/>
              <a:cs typeface="Calibri"/>
              <a:sym typeface="Calibri"/>
            </a:endParaRPr>
          </a:p>
        </p:txBody>
      </p:sp>
      <p:sp>
        <p:nvSpPr>
          <p:cNvPr id="228" name="Google Shape;228;p14"/>
          <p:cNvSpPr/>
          <p:nvPr/>
        </p:nvSpPr>
        <p:spPr>
          <a:xfrm>
            <a:off x="4267200" y="1783080"/>
            <a:ext cx="3627120" cy="434340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4"/>
          <p:cNvSpPr/>
          <p:nvPr/>
        </p:nvSpPr>
        <p:spPr>
          <a:xfrm>
            <a:off x="4267200" y="1783080"/>
            <a:ext cx="3627120" cy="73152"/>
          </a:xfrm>
          <a:prstGeom prst="rect">
            <a:avLst/>
          </a:prstGeom>
          <a:solidFill>
            <a:srgbClr val="8B5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30" name="Google Shape;230;p14"/>
          <p:cNvPicPr preferRelativeResize="0"/>
          <p:nvPr/>
        </p:nvPicPr>
        <p:blipFill rotWithShape="1">
          <a:blip r:embed="rId4">
            <a:alphaModFix/>
          </a:blip>
          <a:srcRect b="0" l="0" r="0" t="0"/>
          <a:stretch/>
        </p:blipFill>
        <p:spPr>
          <a:xfrm>
            <a:off x="4495800" y="2057400"/>
            <a:ext cx="411480" cy="411480"/>
          </a:xfrm>
          <a:prstGeom prst="rect">
            <a:avLst/>
          </a:prstGeom>
          <a:noFill/>
          <a:ln>
            <a:noFill/>
          </a:ln>
        </p:spPr>
      </p:pic>
      <p:sp>
        <p:nvSpPr>
          <p:cNvPr id="231" name="Google Shape;231;p14"/>
          <p:cNvSpPr/>
          <p:nvPr/>
        </p:nvSpPr>
        <p:spPr>
          <a:xfrm>
            <a:off x="4998720" y="2103120"/>
            <a:ext cx="284988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B5CF6"/>
              </a:buClr>
              <a:buSzPts val="1100"/>
              <a:buFont typeface="Calibri"/>
              <a:buNone/>
            </a:pPr>
            <a:r>
              <a:rPr b="1" i="0" lang="en-US" sz="1100" u="none" cap="none" strike="noStrike">
                <a:solidFill>
                  <a:srgbClr val="8B5CF6"/>
                </a:solidFill>
                <a:latin typeface="Calibri"/>
                <a:ea typeface="Calibri"/>
                <a:cs typeface="Calibri"/>
                <a:sym typeface="Calibri"/>
              </a:rPr>
              <a:t>RESEARCH PARTNERS</a:t>
            </a:r>
            <a:endParaRPr b="0" i="0" sz="1100" u="none" cap="none" strike="noStrike">
              <a:solidFill>
                <a:schemeClr val="dk1"/>
              </a:solidFill>
              <a:latin typeface="Calibri"/>
              <a:ea typeface="Calibri"/>
              <a:cs typeface="Calibri"/>
              <a:sym typeface="Calibri"/>
            </a:endParaRPr>
          </a:p>
        </p:txBody>
      </p:sp>
      <p:sp>
        <p:nvSpPr>
          <p:cNvPr id="232" name="Google Shape;232;p14"/>
          <p:cNvSpPr/>
          <p:nvPr/>
        </p:nvSpPr>
        <p:spPr>
          <a:xfrm>
            <a:off x="4495800" y="2651760"/>
            <a:ext cx="3169920" cy="33375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Dr. Jack Tuszynski's lab</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Active discussions on OAM-microtubule coupling and follow-on collaboration. Tuszynski is the leading authority on quantum effects in microtubules and a long-time Orch-OR collaborator.</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600"/>
              <a:buFont typeface="Calibri"/>
              <a:buNone/>
            </a:pPr>
            <a:r>
              <a:rPr b="0" i="0" lang="en-US" sz="6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Dr. Nirosha Murugan (Wilfrid Laurier)</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In conversation about sensor-building collaboration for biophotonic and structured-light measurement of biological systems.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600"/>
              <a:buFont typeface="Calibri"/>
              <a:buNone/>
            </a:pPr>
            <a:r>
              <a:rPr b="0" i="0" lang="en-US" sz="6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Information Physics Institute (IPI)</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Founder is published researcher and Editor (Emerging Minds, Univ. Portsmouth, under Dr. Melvin Vopson). Four peer-reviewed papers; 1,300+ reads.</a:t>
            </a:r>
            <a:endParaRPr b="0" i="0" sz="1200" u="none" cap="none" strike="noStrike">
              <a:solidFill>
                <a:schemeClr val="dk1"/>
              </a:solidFill>
              <a:latin typeface="Calibri"/>
              <a:ea typeface="Calibri"/>
              <a:cs typeface="Calibri"/>
              <a:sym typeface="Calibri"/>
            </a:endParaRPr>
          </a:p>
        </p:txBody>
      </p:sp>
      <p:sp>
        <p:nvSpPr>
          <p:cNvPr id="233" name="Google Shape;233;p14"/>
          <p:cNvSpPr/>
          <p:nvPr/>
        </p:nvSpPr>
        <p:spPr>
          <a:xfrm>
            <a:off x="7985760" y="1783080"/>
            <a:ext cx="3627120" cy="434340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4"/>
          <p:cNvSpPr/>
          <p:nvPr/>
        </p:nvSpPr>
        <p:spPr>
          <a:xfrm>
            <a:off x="7985760" y="1783080"/>
            <a:ext cx="3627120" cy="73152"/>
          </a:xfrm>
          <a:prstGeom prst="rect">
            <a:avLst/>
          </a:prstGeom>
          <a:solidFill>
            <a:srgbClr val="F59E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35" name="Google Shape;235;p14"/>
          <p:cNvPicPr preferRelativeResize="0"/>
          <p:nvPr/>
        </p:nvPicPr>
        <p:blipFill rotWithShape="1">
          <a:blip r:embed="rId5">
            <a:alphaModFix/>
          </a:blip>
          <a:srcRect b="0" l="0" r="0" t="0"/>
          <a:stretch/>
        </p:blipFill>
        <p:spPr>
          <a:xfrm>
            <a:off x="8214360" y="2057400"/>
            <a:ext cx="411480" cy="411480"/>
          </a:xfrm>
          <a:prstGeom prst="rect">
            <a:avLst/>
          </a:prstGeom>
          <a:noFill/>
          <a:ln>
            <a:noFill/>
          </a:ln>
        </p:spPr>
      </p:pic>
      <p:sp>
        <p:nvSpPr>
          <p:cNvPr id="236" name="Google Shape;236;p14"/>
          <p:cNvSpPr/>
          <p:nvPr/>
        </p:nvSpPr>
        <p:spPr>
          <a:xfrm>
            <a:off x="8717280" y="2103120"/>
            <a:ext cx="284988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59E0B"/>
              </a:buClr>
              <a:buSzPts val="1100"/>
              <a:buFont typeface="Calibri"/>
              <a:buNone/>
            </a:pPr>
            <a:r>
              <a:rPr b="1" i="0" lang="en-US" sz="1100" u="none" cap="none" strike="noStrike">
                <a:solidFill>
                  <a:srgbClr val="F59E0B"/>
                </a:solidFill>
                <a:latin typeface="Calibri"/>
                <a:ea typeface="Calibri"/>
                <a:cs typeface="Calibri"/>
                <a:sym typeface="Calibri"/>
              </a:rPr>
              <a:t>FIELD &amp; IP</a:t>
            </a:r>
            <a:endParaRPr b="0" i="0" sz="1100" u="none" cap="none" strike="noStrike">
              <a:solidFill>
                <a:schemeClr val="dk1"/>
              </a:solidFill>
              <a:latin typeface="Calibri"/>
              <a:ea typeface="Calibri"/>
              <a:cs typeface="Calibri"/>
              <a:sym typeface="Calibri"/>
            </a:endParaRPr>
          </a:p>
        </p:txBody>
      </p:sp>
      <p:sp>
        <p:nvSpPr>
          <p:cNvPr id="237" name="Google Shape;237;p14"/>
          <p:cNvSpPr/>
          <p:nvPr/>
        </p:nvSpPr>
        <p:spPr>
          <a:xfrm>
            <a:off x="8214360" y="2651760"/>
            <a:ext cx="3169920" cy="33375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East Timor field reconnaissance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Active reconnaissance for Au, Cu, Ag, Cr, Mn, and REE deposits in the Aileu-Manufahi formation. National-level permit framework established. Operational baseline for sensor field validation.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600"/>
              <a:buFont typeface="Calibri"/>
              <a:buNone/>
            </a:pPr>
            <a:r>
              <a:rPr b="0" i="0" lang="en-US" sz="6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USPTO Provisional 63/910,939</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Filed November 2025 covering superradiant Majorana-like vortex photon generation and detection architecture. Follow-on filings in progress.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600"/>
              <a:buFont typeface="Calibri"/>
              <a:buNone/>
            </a:pPr>
            <a:r>
              <a:rPr b="0" i="0" lang="en-US" sz="600" u="none" cap="none" strike="noStrike">
                <a:solidFill>
                  <a:srgbClr val="000000"/>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1E2756"/>
              </a:buClr>
              <a:buSzPts val="1200"/>
              <a:buFont typeface="Calibri"/>
              <a:buNone/>
            </a:pPr>
            <a:r>
              <a:rPr b="1" i="0" lang="en-US" sz="1200" u="none" cap="none" strike="noStrike">
                <a:solidFill>
                  <a:srgbClr val="1E2756"/>
                </a:solidFill>
                <a:latin typeface="Calibri"/>
                <a:ea typeface="Calibri"/>
                <a:cs typeface="Calibri"/>
                <a:sym typeface="Calibri"/>
              </a:rPr>
              <a:t>Corporate readiness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Delaware C-Corp incorporated January 2026. Five-founder cap table in place. Investor-grade governance.</a:t>
            </a:r>
            <a:endParaRPr b="0" i="0" sz="1200" u="none" cap="none" strike="noStrike">
              <a:solidFill>
                <a:schemeClr val="dk1"/>
              </a:solidFill>
              <a:latin typeface="Calibri"/>
              <a:ea typeface="Calibri"/>
              <a:cs typeface="Calibri"/>
              <a:sym typeface="Calibri"/>
            </a:endParaRPr>
          </a:p>
        </p:txBody>
      </p:sp>
      <p:sp>
        <p:nvSpPr>
          <p:cNvPr id="238" name="Google Shape;238;p14"/>
          <p:cNvSpPr/>
          <p:nvPr/>
        </p:nvSpPr>
        <p:spPr>
          <a:xfrm>
            <a:off x="457200" y="6446520"/>
            <a:ext cx="987552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239" name="Google Shape;239;p14"/>
          <p:cNvSpPr/>
          <p:nvPr/>
        </p:nvSpPr>
        <p:spPr>
          <a:xfrm>
            <a:off x="10789920" y="644652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10 / 13</a:t>
            </a:r>
            <a:endParaRPr b="0" i="0" sz="900" u="none" cap="none" strike="noStrike">
              <a:solidFill>
                <a:schemeClr val="dk1"/>
              </a:solidFill>
              <a:latin typeface="Calibri"/>
              <a:ea typeface="Calibri"/>
              <a:cs typeface="Calibri"/>
              <a:sym typeface="Calibri"/>
            </a:endParaRPr>
          </a:p>
        </p:txBody>
      </p:sp>
      <p:sp>
        <p:nvSpPr>
          <p:cNvPr id="240" name="Google Shape;240;p14"/>
          <p:cNvSpPr/>
          <p:nvPr/>
        </p:nvSpPr>
        <p:spPr>
          <a:xfrm>
            <a:off x="457200" y="164592"/>
            <a:ext cx="18288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800"/>
              <a:buFont typeface="Calibri"/>
              <a:buNone/>
            </a:pPr>
            <a:r>
              <a:rPr b="0" i="0" lang="en-US" sz="800" u="none" cap="none" strike="noStrike">
                <a:solidFill>
                  <a:srgbClr val="94A3B8"/>
                </a:solidFill>
                <a:latin typeface="Calibri"/>
                <a:ea typeface="Calibri"/>
                <a:cs typeface="Calibri"/>
                <a:sym typeface="Calibri"/>
              </a:rPr>
              <a:t>CONFIDENTIAL</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15"/>
          <p:cNvPicPr preferRelativeResize="0"/>
          <p:nvPr/>
        </p:nvPicPr>
        <p:blipFill rotWithShape="1">
          <a:blip r:embed="rId3">
            <a:alphaModFix/>
          </a:blip>
          <a:srcRect b="0" l="0" r="0" t="0"/>
          <a:stretch/>
        </p:blipFill>
        <p:spPr>
          <a:xfrm>
            <a:off x="152400" y="152400"/>
            <a:ext cx="3765875" cy="6465925"/>
          </a:xfrm>
          <a:prstGeom prst="rect">
            <a:avLst/>
          </a:prstGeom>
          <a:noFill/>
          <a:ln>
            <a:noFill/>
          </a:ln>
        </p:spPr>
      </p:pic>
      <p:pic>
        <p:nvPicPr>
          <p:cNvPr id="247" name="Google Shape;247;p15"/>
          <p:cNvPicPr preferRelativeResize="0"/>
          <p:nvPr/>
        </p:nvPicPr>
        <p:blipFill rotWithShape="1">
          <a:blip r:embed="rId4">
            <a:alphaModFix/>
          </a:blip>
          <a:srcRect b="0" l="0" r="0" t="0"/>
          <a:stretch/>
        </p:blipFill>
        <p:spPr>
          <a:xfrm>
            <a:off x="4070675" y="152400"/>
            <a:ext cx="7968925" cy="64130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6"/>
          <p:cNvPicPr preferRelativeResize="0"/>
          <p:nvPr/>
        </p:nvPicPr>
        <p:blipFill rotWithShape="1">
          <a:blip r:embed="rId3">
            <a:alphaModFix/>
          </a:blip>
          <a:srcRect b="0" l="0" r="0" t="0"/>
          <a:stretch/>
        </p:blipFill>
        <p:spPr>
          <a:xfrm>
            <a:off x="152400" y="152400"/>
            <a:ext cx="11887200" cy="4002657"/>
          </a:xfrm>
          <a:prstGeom prst="rect">
            <a:avLst/>
          </a:prstGeom>
          <a:noFill/>
          <a:ln>
            <a:noFill/>
          </a:ln>
        </p:spPr>
      </p:pic>
      <p:pic>
        <p:nvPicPr>
          <p:cNvPr id="254" name="Google Shape;254;p16"/>
          <p:cNvPicPr preferRelativeResize="0"/>
          <p:nvPr/>
        </p:nvPicPr>
        <p:blipFill rotWithShape="1">
          <a:blip r:embed="rId4">
            <a:alphaModFix/>
          </a:blip>
          <a:srcRect b="0" l="0" r="0" t="0"/>
          <a:stretch/>
        </p:blipFill>
        <p:spPr>
          <a:xfrm>
            <a:off x="152400" y="4307457"/>
            <a:ext cx="8801100" cy="2343150"/>
          </a:xfrm>
          <a:prstGeom prst="rect">
            <a:avLst/>
          </a:prstGeom>
          <a:noFill/>
          <a:ln>
            <a:noFill/>
          </a:ln>
        </p:spPr>
      </p:pic>
      <p:pic>
        <p:nvPicPr>
          <p:cNvPr id="255" name="Google Shape;255;p16"/>
          <p:cNvPicPr preferRelativeResize="0"/>
          <p:nvPr/>
        </p:nvPicPr>
        <p:blipFill rotWithShape="1">
          <a:blip r:embed="rId5">
            <a:alphaModFix/>
          </a:blip>
          <a:srcRect b="0" l="0" r="0" t="0"/>
          <a:stretch/>
        </p:blipFill>
        <p:spPr>
          <a:xfrm>
            <a:off x="7409547" y="1103641"/>
            <a:ext cx="4492774" cy="5754348"/>
          </a:xfrm>
          <a:prstGeom prst="rect">
            <a:avLst/>
          </a:prstGeom>
          <a:noFill/>
          <a:ln>
            <a:noFill/>
          </a:ln>
        </p:spPr>
      </p:pic>
      <p:pic>
        <p:nvPicPr>
          <p:cNvPr id="256" name="Google Shape;256;p16"/>
          <p:cNvPicPr preferRelativeResize="0"/>
          <p:nvPr/>
        </p:nvPicPr>
        <p:blipFill rotWithShape="1">
          <a:blip r:embed="rId6">
            <a:alphaModFix/>
          </a:blip>
          <a:srcRect b="0" l="0" r="0" t="0"/>
          <a:stretch/>
        </p:blipFill>
        <p:spPr>
          <a:xfrm>
            <a:off x="4753625" y="1103650"/>
            <a:ext cx="2180300" cy="3136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1" name="Shape 261"/>
        <p:cNvGrpSpPr/>
        <p:nvPr/>
      </p:nvGrpSpPr>
      <p:grpSpPr>
        <a:xfrm>
          <a:off x="0" y="0"/>
          <a:ext cx="0" cy="0"/>
          <a:chOff x="0" y="0"/>
          <a:chExt cx="0" cy="0"/>
        </a:xfrm>
      </p:grpSpPr>
      <p:sp>
        <p:nvSpPr>
          <p:cNvPr id="262" name="Google Shape;262;p17"/>
          <p:cNvSpPr/>
          <p:nvPr/>
        </p:nvSpPr>
        <p:spPr>
          <a:xfrm>
            <a:off x="548640" y="502920"/>
            <a:ext cx="1106424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3000"/>
              <a:buFont typeface="Calibri"/>
              <a:buNone/>
            </a:pPr>
            <a:r>
              <a:rPr b="1" i="0" lang="en-US" sz="3000" u="none" cap="none" strike="noStrike">
                <a:solidFill>
                  <a:srgbClr val="1E2756"/>
                </a:solidFill>
                <a:latin typeface="Calibri"/>
                <a:ea typeface="Calibri"/>
                <a:cs typeface="Calibri"/>
                <a:sym typeface="Calibri"/>
              </a:rPr>
              <a:t>Founding team</a:t>
            </a:r>
            <a:endParaRPr b="0" i="0" sz="3000" u="none" cap="none" strike="noStrike">
              <a:solidFill>
                <a:schemeClr val="dk1"/>
              </a:solidFill>
              <a:latin typeface="Calibri"/>
              <a:ea typeface="Calibri"/>
              <a:cs typeface="Calibri"/>
              <a:sym typeface="Calibri"/>
            </a:endParaRPr>
          </a:p>
        </p:txBody>
      </p:sp>
      <p:sp>
        <p:nvSpPr>
          <p:cNvPr id="263" name="Google Shape;263;p17"/>
          <p:cNvSpPr/>
          <p:nvPr/>
        </p:nvSpPr>
        <p:spPr>
          <a:xfrm>
            <a:off x="548640" y="1097280"/>
            <a:ext cx="1106424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300"/>
              <a:buFont typeface="Calibri"/>
              <a:buNone/>
            </a:pPr>
            <a:r>
              <a:rPr b="0" i="1" lang="en-US" sz="1300" u="none" cap="none" strike="noStrike">
                <a:solidFill>
                  <a:srgbClr val="64748B"/>
                </a:solidFill>
                <a:latin typeface="Calibri"/>
                <a:ea typeface="Calibri"/>
                <a:cs typeface="Calibri"/>
                <a:sym typeface="Calibri"/>
              </a:rPr>
              <a:t>Combined experience across aerospace flight software, AI infrastructure at hyperscale, deep-tech research, and corporate operations.</a:t>
            </a:r>
            <a:endParaRPr b="0" i="0" sz="1300" u="none" cap="none" strike="noStrike">
              <a:solidFill>
                <a:schemeClr val="dk1"/>
              </a:solidFill>
              <a:latin typeface="Calibri"/>
              <a:ea typeface="Calibri"/>
              <a:cs typeface="Calibri"/>
              <a:sym typeface="Calibri"/>
            </a:endParaRPr>
          </a:p>
        </p:txBody>
      </p:sp>
      <p:sp>
        <p:nvSpPr>
          <p:cNvPr id="264" name="Google Shape;264;p17"/>
          <p:cNvSpPr/>
          <p:nvPr/>
        </p:nvSpPr>
        <p:spPr>
          <a:xfrm>
            <a:off x="548640" y="1783080"/>
            <a:ext cx="4206240" cy="4434840"/>
          </a:xfrm>
          <a:prstGeom prst="rect">
            <a:avLst/>
          </a:prstGeom>
          <a:solidFill>
            <a:srgbClr val="1B1E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7"/>
          <p:cNvSpPr/>
          <p:nvPr/>
        </p:nvSpPr>
        <p:spPr>
          <a:xfrm>
            <a:off x="548640" y="1783080"/>
            <a:ext cx="73152" cy="4434840"/>
          </a:xfrm>
          <a:prstGeom prst="rect">
            <a:avLst/>
          </a:prstGeom>
          <a:solidFill>
            <a:srgbClr val="06B6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7"/>
          <p:cNvSpPr/>
          <p:nvPr/>
        </p:nvSpPr>
        <p:spPr>
          <a:xfrm>
            <a:off x="868680" y="2057400"/>
            <a:ext cx="3749040"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Trevor Nestor</a:t>
            </a:r>
            <a:endParaRPr b="0" i="0" sz="2400" u="none" cap="none" strike="noStrike">
              <a:solidFill>
                <a:schemeClr val="dk1"/>
              </a:solidFill>
              <a:latin typeface="Calibri"/>
              <a:ea typeface="Calibri"/>
              <a:cs typeface="Calibri"/>
              <a:sym typeface="Calibri"/>
            </a:endParaRPr>
          </a:p>
        </p:txBody>
      </p:sp>
      <p:sp>
        <p:nvSpPr>
          <p:cNvPr id="267" name="Google Shape;267;p17"/>
          <p:cNvSpPr/>
          <p:nvPr/>
        </p:nvSpPr>
        <p:spPr>
          <a:xfrm>
            <a:off x="868680" y="2560320"/>
            <a:ext cx="3749040" cy="32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400"/>
              <a:buFont typeface="Calibri"/>
              <a:buNone/>
            </a:pPr>
            <a:r>
              <a:rPr b="1" i="0" lang="en-US" sz="1400" u="none" cap="none" strike="noStrike">
                <a:solidFill>
                  <a:srgbClr val="06B6D4"/>
                </a:solidFill>
                <a:latin typeface="Calibri"/>
                <a:ea typeface="Calibri"/>
                <a:cs typeface="Calibri"/>
                <a:sym typeface="Calibri"/>
              </a:rPr>
              <a:t>Founder &amp; CEO</a:t>
            </a:r>
            <a:endParaRPr b="0" i="0" sz="1400" u="none" cap="none" strike="noStrike">
              <a:solidFill>
                <a:schemeClr val="dk1"/>
              </a:solidFill>
              <a:latin typeface="Calibri"/>
              <a:ea typeface="Calibri"/>
              <a:cs typeface="Calibri"/>
              <a:sym typeface="Calibri"/>
            </a:endParaRPr>
          </a:p>
        </p:txBody>
      </p:sp>
      <p:sp>
        <p:nvSpPr>
          <p:cNvPr id="268" name="Google Shape;268;p17"/>
          <p:cNvSpPr/>
          <p:nvPr/>
        </p:nvSpPr>
        <p:spPr>
          <a:xfrm>
            <a:off x="868680" y="3017520"/>
            <a:ext cx="3657600" cy="2971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E2E8F0"/>
              </a:buClr>
              <a:buSzPts val="1300"/>
              <a:buFont typeface="Calibri"/>
              <a:buChar char="•"/>
            </a:pPr>
            <a:r>
              <a:rPr b="0" i="0" lang="en-US" sz="1300" u="none" cap="none" strike="noStrike">
                <a:solidFill>
                  <a:srgbClr val="E2E8F0"/>
                </a:solidFill>
                <a:latin typeface="Calibri"/>
                <a:ea typeface="Calibri"/>
                <a:cs typeface="Calibri"/>
                <a:sym typeface="Calibri"/>
              </a:rPr>
              <a:t>Former student of Fields Medalist Richard Borcherds (UC Berkeley EECS)</a:t>
            </a:r>
            <a:endParaRPr b="0" i="0" sz="1300" u="none" cap="none" strike="noStrike">
              <a:solidFill>
                <a:schemeClr val="dk1"/>
              </a:solidFill>
              <a:latin typeface="Calibri"/>
              <a:ea typeface="Calibri"/>
              <a:cs typeface="Calibri"/>
              <a:sym typeface="Calibri"/>
            </a:endParaRPr>
          </a:p>
          <a:p>
            <a:pPr indent="-342900" lvl="0" marL="342900" marR="0" rtl="0" algn="l">
              <a:lnSpc>
                <a:spcPct val="100000"/>
              </a:lnSpc>
              <a:spcBef>
                <a:spcPts val="800"/>
              </a:spcBef>
              <a:spcAft>
                <a:spcPts val="0"/>
              </a:spcAft>
              <a:buClr>
                <a:srgbClr val="E2E8F0"/>
              </a:buClr>
              <a:buSzPts val="1300"/>
              <a:buFont typeface="Calibri"/>
              <a:buChar char="•"/>
            </a:pPr>
            <a:r>
              <a:rPr b="0" i="0" lang="en-US" sz="1300" u="none" cap="none" strike="noStrike">
                <a:solidFill>
                  <a:srgbClr val="E2E8F0"/>
                </a:solidFill>
                <a:latin typeface="Calibri"/>
                <a:ea typeface="Calibri"/>
                <a:cs typeface="Calibri"/>
                <a:sym typeface="Calibri"/>
              </a:rPr>
              <a:t>Microsoft Azure / Meta Staff Engineer (worked with 100-GPU H100 clusters)</a:t>
            </a:r>
            <a:endParaRPr b="0" i="0" sz="1300" u="none" cap="none" strike="noStrike">
              <a:solidFill>
                <a:schemeClr val="dk1"/>
              </a:solidFill>
              <a:latin typeface="Calibri"/>
              <a:ea typeface="Calibri"/>
              <a:cs typeface="Calibri"/>
              <a:sym typeface="Calibri"/>
            </a:endParaRPr>
          </a:p>
          <a:p>
            <a:pPr indent="-342900" lvl="0" marL="342900" marR="0" rtl="0" algn="l">
              <a:lnSpc>
                <a:spcPct val="100000"/>
              </a:lnSpc>
              <a:spcBef>
                <a:spcPts val="800"/>
              </a:spcBef>
              <a:spcAft>
                <a:spcPts val="0"/>
              </a:spcAft>
              <a:buClr>
                <a:srgbClr val="E2E8F0"/>
              </a:buClr>
              <a:buSzPts val="1300"/>
              <a:buFont typeface="Calibri"/>
              <a:buChar char="•"/>
            </a:pPr>
            <a:r>
              <a:rPr b="0" i="0" lang="en-US" sz="1300" u="none" cap="none" strike="noStrike">
                <a:solidFill>
                  <a:srgbClr val="E2E8F0"/>
                </a:solidFill>
                <a:latin typeface="Calibri"/>
                <a:ea typeface="Calibri"/>
                <a:cs typeface="Calibri"/>
                <a:sym typeface="Calibri"/>
              </a:rPr>
              <a:t>Boeing / Aurora Flight Sciences (Orion autonomous flight, Blue Origin BE-4)</a:t>
            </a:r>
            <a:endParaRPr b="0" i="0" sz="1300" u="none" cap="none" strike="noStrike">
              <a:solidFill>
                <a:schemeClr val="dk1"/>
              </a:solidFill>
              <a:latin typeface="Calibri"/>
              <a:ea typeface="Calibri"/>
              <a:cs typeface="Calibri"/>
              <a:sym typeface="Calibri"/>
            </a:endParaRPr>
          </a:p>
          <a:p>
            <a:pPr indent="-342900" lvl="0" marL="342900" marR="0" rtl="0" algn="l">
              <a:lnSpc>
                <a:spcPct val="100000"/>
              </a:lnSpc>
              <a:spcBef>
                <a:spcPts val="800"/>
              </a:spcBef>
              <a:spcAft>
                <a:spcPts val="0"/>
              </a:spcAft>
              <a:buClr>
                <a:srgbClr val="E2E8F0"/>
              </a:buClr>
              <a:buSzPts val="1300"/>
              <a:buFont typeface="Calibri"/>
              <a:buChar char="•"/>
            </a:pPr>
            <a:r>
              <a:rPr b="0" i="0" lang="en-US" sz="1300" u="none" cap="none" strike="noStrike">
                <a:solidFill>
                  <a:srgbClr val="E2E8F0"/>
                </a:solidFill>
                <a:latin typeface="Calibri"/>
                <a:ea typeface="Calibri"/>
                <a:cs typeface="Calibri"/>
                <a:sym typeface="Calibri"/>
              </a:rPr>
              <a:t>Author, peer-reviewed IPI Letters papers on lattice physics and Majorana spin - invited directly by Dr. Hameroff to present at the TSC conference, presentations at the APS and IPI conferences 2026</a:t>
            </a:r>
            <a:endParaRPr b="0" i="0" sz="1300" u="none" cap="none" strike="noStrike">
              <a:solidFill>
                <a:srgbClr val="E2E8F0"/>
              </a:solidFill>
              <a:latin typeface="Calibri"/>
              <a:ea typeface="Calibri"/>
              <a:cs typeface="Calibri"/>
              <a:sym typeface="Calibri"/>
            </a:endParaRPr>
          </a:p>
          <a:p>
            <a:pPr indent="-342900" lvl="0" marL="342900" marR="0" rtl="0" algn="l">
              <a:lnSpc>
                <a:spcPct val="100000"/>
              </a:lnSpc>
              <a:spcBef>
                <a:spcPts val="800"/>
              </a:spcBef>
              <a:spcAft>
                <a:spcPts val="0"/>
              </a:spcAft>
              <a:buClr>
                <a:srgbClr val="E2E8F0"/>
              </a:buClr>
              <a:buSzPts val="1300"/>
              <a:buFont typeface="Calibri"/>
              <a:buChar char="•"/>
            </a:pPr>
            <a:r>
              <a:rPr b="0" i="0" lang="en-US" sz="1300" u="none" cap="none" strike="noStrike">
                <a:solidFill>
                  <a:srgbClr val="E2E8F0"/>
                </a:solidFill>
                <a:latin typeface="Calibri"/>
                <a:ea typeface="Calibri"/>
                <a:cs typeface="Calibri"/>
                <a:sym typeface="Calibri"/>
              </a:rPr>
              <a:t>(Website trevornestor.com)</a:t>
            </a:r>
            <a:endParaRPr b="0" i="0" sz="1300" u="none" cap="none" strike="noStrike">
              <a:solidFill>
                <a:srgbClr val="E2E8F0"/>
              </a:solidFill>
              <a:latin typeface="Calibri"/>
              <a:ea typeface="Calibri"/>
              <a:cs typeface="Calibri"/>
              <a:sym typeface="Calibri"/>
            </a:endParaRPr>
          </a:p>
        </p:txBody>
      </p:sp>
      <p:sp>
        <p:nvSpPr>
          <p:cNvPr id="269" name="Google Shape;269;p17"/>
          <p:cNvSpPr/>
          <p:nvPr/>
        </p:nvSpPr>
        <p:spPr>
          <a:xfrm>
            <a:off x="4983480" y="1783080"/>
            <a:ext cx="6629400" cy="104013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7"/>
          <p:cNvSpPr/>
          <p:nvPr/>
        </p:nvSpPr>
        <p:spPr>
          <a:xfrm>
            <a:off x="4983480" y="1783080"/>
            <a:ext cx="54864" cy="1040130"/>
          </a:xfrm>
          <a:prstGeom prst="rect">
            <a:avLst/>
          </a:prstGeom>
          <a:solidFill>
            <a:srgbClr val="8B5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7"/>
          <p:cNvSpPr/>
          <p:nvPr/>
        </p:nvSpPr>
        <p:spPr>
          <a:xfrm>
            <a:off x="5166360" y="1874520"/>
            <a:ext cx="6263640" cy="32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400"/>
              <a:buFont typeface="Calibri"/>
              <a:buNone/>
            </a:pPr>
            <a:r>
              <a:rPr b="1" i="0" lang="en-US" sz="1400" u="none" cap="none" strike="noStrike">
                <a:solidFill>
                  <a:srgbClr val="1E2756"/>
                </a:solidFill>
                <a:latin typeface="Calibri"/>
                <a:ea typeface="Calibri"/>
                <a:cs typeface="Calibri"/>
                <a:sym typeface="Calibri"/>
              </a:rPr>
              <a:t>Sarah Sullivan</a:t>
            </a:r>
            <a:endParaRPr b="0" i="0" sz="1400" u="none" cap="none" strike="noStrike">
              <a:solidFill>
                <a:schemeClr val="dk1"/>
              </a:solidFill>
              <a:latin typeface="Calibri"/>
              <a:ea typeface="Calibri"/>
              <a:cs typeface="Calibri"/>
              <a:sym typeface="Calibri"/>
            </a:endParaRPr>
          </a:p>
        </p:txBody>
      </p:sp>
      <p:sp>
        <p:nvSpPr>
          <p:cNvPr id="272" name="Google Shape;272;p17"/>
          <p:cNvSpPr/>
          <p:nvPr/>
        </p:nvSpPr>
        <p:spPr>
          <a:xfrm>
            <a:off x="5166360" y="2148840"/>
            <a:ext cx="626364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B5CF6"/>
              </a:buClr>
              <a:buSzPts val="1000"/>
              <a:buFont typeface="Calibri"/>
              <a:buNone/>
            </a:pPr>
            <a:r>
              <a:rPr b="1" i="0" lang="en-US" sz="1000" u="none" cap="none" strike="noStrike">
                <a:solidFill>
                  <a:srgbClr val="8B5CF6"/>
                </a:solidFill>
                <a:latin typeface="Calibri"/>
                <a:ea typeface="Calibri"/>
                <a:cs typeface="Calibri"/>
                <a:sym typeface="Calibri"/>
              </a:rPr>
              <a:t>Co-founder</a:t>
            </a:r>
            <a:endParaRPr b="0" i="0" sz="1000" u="none" cap="none" strike="noStrike">
              <a:solidFill>
                <a:schemeClr val="dk1"/>
              </a:solidFill>
              <a:latin typeface="Calibri"/>
              <a:ea typeface="Calibri"/>
              <a:cs typeface="Calibri"/>
              <a:sym typeface="Calibri"/>
            </a:endParaRPr>
          </a:p>
        </p:txBody>
      </p:sp>
      <p:sp>
        <p:nvSpPr>
          <p:cNvPr id="273" name="Google Shape;273;p17"/>
          <p:cNvSpPr/>
          <p:nvPr/>
        </p:nvSpPr>
        <p:spPr>
          <a:xfrm>
            <a:off x="5166360" y="2423160"/>
            <a:ext cx="6263640" cy="354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000"/>
              <a:buFont typeface="Calibri"/>
              <a:buNone/>
            </a:pPr>
            <a:r>
              <a:rPr b="0" i="0" lang="en-US" sz="1000" u="none" cap="none" strike="noStrike">
                <a:solidFill>
                  <a:srgbClr val="1E293B"/>
                </a:solidFill>
                <a:latin typeface="Calibri"/>
                <a:ea typeface="Calibri"/>
                <a:cs typeface="Calibri"/>
                <a:sym typeface="Calibri"/>
              </a:rPr>
              <a:t>Corporate operations and finance  •  Co-founding Director, Dreamscape Systems Inc.</a:t>
            </a:r>
            <a:endParaRPr b="0" i="0" sz="1000" u="none" cap="none" strike="noStrike">
              <a:solidFill>
                <a:schemeClr val="dk1"/>
              </a:solidFill>
              <a:latin typeface="Calibri"/>
              <a:ea typeface="Calibri"/>
              <a:cs typeface="Calibri"/>
              <a:sym typeface="Calibri"/>
            </a:endParaRPr>
          </a:p>
        </p:txBody>
      </p:sp>
      <p:sp>
        <p:nvSpPr>
          <p:cNvPr id="274" name="Google Shape;274;p17"/>
          <p:cNvSpPr/>
          <p:nvPr/>
        </p:nvSpPr>
        <p:spPr>
          <a:xfrm>
            <a:off x="4983480" y="2914650"/>
            <a:ext cx="6629400" cy="104013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7"/>
          <p:cNvSpPr/>
          <p:nvPr/>
        </p:nvSpPr>
        <p:spPr>
          <a:xfrm>
            <a:off x="4983480" y="2914650"/>
            <a:ext cx="54864" cy="1040130"/>
          </a:xfrm>
          <a:prstGeom prst="rect">
            <a:avLst/>
          </a:prstGeom>
          <a:solidFill>
            <a:srgbClr val="8B5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7"/>
          <p:cNvSpPr/>
          <p:nvPr/>
        </p:nvSpPr>
        <p:spPr>
          <a:xfrm>
            <a:off x="5166360" y="3006090"/>
            <a:ext cx="6263640" cy="32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400"/>
              <a:buFont typeface="Calibri"/>
              <a:buNone/>
            </a:pPr>
            <a:r>
              <a:rPr b="1" i="0" lang="en-US" sz="1400" u="none" cap="none" strike="noStrike">
                <a:solidFill>
                  <a:srgbClr val="1E2756"/>
                </a:solidFill>
                <a:latin typeface="Calibri"/>
                <a:ea typeface="Calibri"/>
                <a:cs typeface="Calibri"/>
                <a:sym typeface="Calibri"/>
              </a:rPr>
              <a:t>David Nisanov</a:t>
            </a:r>
            <a:endParaRPr b="0" i="0" sz="1400" u="none" cap="none" strike="noStrike">
              <a:solidFill>
                <a:schemeClr val="dk1"/>
              </a:solidFill>
              <a:latin typeface="Calibri"/>
              <a:ea typeface="Calibri"/>
              <a:cs typeface="Calibri"/>
              <a:sym typeface="Calibri"/>
            </a:endParaRPr>
          </a:p>
        </p:txBody>
      </p:sp>
      <p:sp>
        <p:nvSpPr>
          <p:cNvPr id="277" name="Google Shape;277;p17"/>
          <p:cNvSpPr/>
          <p:nvPr/>
        </p:nvSpPr>
        <p:spPr>
          <a:xfrm>
            <a:off x="5166360" y="3280410"/>
            <a:ext cx="626364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B5CF6"/>
              </a:buClr>
              <a:buSzPts val="1000"/>
              <a:buFont typeface="Calibri"/>
              <a:buNone/>
            </a:pPr>
            <a:r>
              <a:rPr b="1" i="0" lang="en-US" sz="1000" u="none" cap="none" strike="noStrike">
                <a:solidFill>
                  <a:srgbClr val="8B5CF6"/>
                </a:solidFill>
                <a:latin typeface="Calibri"/>
                <a:ea typeface="Calibri"/>
                <a:cs typeface="Calibri"/>
                <a:sym typeface="Calibri"/>
              </a:rPr>
              <a:t>Co-founder</a:t>
            </a:r>
            <a:endParaRPr b="0" i="0" sz="1000" u="none" cap="none" strike="noStrike">
              <a:solidFill>
                <a:schemeClr val="dk1"/>
              </a:solidFill>
              <a:latin typeface="Calibri"/>
              <a:ea typeface="Calibri"/>
              <a:cs typeface="Calibri"/>
              <a:sym typeface="Calibri"/>
            </a:endParaRPr>
          </a:p>
        </p:txBody>
      </p:sp>
      <p:sp>
        <p:nvSpPr>
          <p:cNvPr id="278" name="Google Shape;278;p17"/>
          <p:cNvSpPr/>
          <p:nvPr/>
        </p:nvSpPr>
        <p:spPr>
          <a:xfrm>
            <a:off x="5166360" y="3554730"/>
            <a:ext cx="6263640" cy="354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000"/>
              <a:buFont typeface="Calibri"/>
              <a:buNone/>
            </a:pPr>
            <a:r>
              <a:rPr b="0" i="0" lang="en-US" sz="1000" u="none" cap="none" strike="noStrike">
                <a:solidFill>
                  <a:srgbClr val="1E293B"/>
                </a:solidFill>
                <a:latin typeface="Calibri"/>
                <a:ea typeface="Calibri"/>
                <a:cs typeface="Calibri"/>
                <a:sym typeface="Calibri"/>
              </a:rPr>
              <a:t>Engineering and platform development  •  Co-founding Director, Dreamscape Systems Inc.</a:t>
            </a:r>
            <a:endParaRPr b="0" i="0" sz="1000" u="none" cap="none" strike="noStrike">
              <a:solidFill>
                <a:schemeClr val="dk1"/>
              </a:solidFill>
              <a:latin typeface="Calibri"/>
              <a:ea typeface="Calibri"/>
              <a:cs typeface="Calibri"/>
              <a:sym typeface="Calibri"/>
            </a:endParaRPr>
          </a:p>
        </p:txBody>
      </p:sp>
      <p:sp>
        <p:nvSpPr>
          <p:cNvPr id="279" name="Google Shape;279;p17"/>
          <p:cNvSpPr/>
          <p:nvPr/>
        </p:nvSpPr>
        <p:spPr>
          <a:xfrm>
            <a:off x="4983480" y="4046220"/>
            <a:ext cx="6629400" cy="104013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7"/>
          <p:cNvSpPr/>
          <p:nvPr/>
        </p:nvSpPr>
        <p:spPr>
          <a:xfrm>
            <a:off x="4983480" y="4046220"/>
            <a:ext cx="54864" cy="1040130"/>
          </a:xfrm>
          <a:prstGeom prst="rect">
            <a:avLst/>
          </a:prstGeom>
          <a:solidFill>
            <a:srgbClr val="8B5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7"/>
          <p:cNvSpPr/>
          <p:nvPr/>
        </p:nvSpPr>
        <p:spPr>
          <a:xfrm>
            <a:off x="5166360" y="4137660"/>
            <a:ext cx="6263640" cy="32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400"/>
              <a:buFont typeface="Calibri"/>
              <a:buNone/>
            </a:pPr>
            <a:r>
              <a:rPr b="1" i="0" lang="en-US" sz="1400" u="none" cap="none" strike="noStrike">
                <a:solidFill>
                  <a:srgbClr val="1E2756"/>
                </a:solidFill>
                <a:latin typeface="Calibri"/>
                <a:ea typeface="Calibri"/>
                <a:cs typeface="Calibri"/>
                <a:sym typeface="Calibri"/>
              </a:rPr>
              <a:t>Brian Thompson</a:t>
            </a:r>
            <a:endParaRPr b="0" i="0" sz="1400" u="none" cap="none" strike="noStrike">
              <a:solidFill>
                <a:schemeClr val="dk1"/>
              </a:solidFill>
              <a:latin typeface="Calibri"/>
              <a:ea typeface="Calibri"/>
              <a:cs typeface="Calibri"/>
              <a:sym typeface="Calibri"/>
            </a:endParaRPr>
          </a:p>
        </p:txBody>
      </p:sp>
      <p:sp>
        <p:nvSpPr>
          <p:cNvPr id="282" name="Google Shape;282;p17"/>
          <p:cNvSpPr/>
          <p:nvPr/>
        </p:nvSpPr>
        <p:spPr>
          <a:xfrm>
            <a:off x="5166360" y="4411980"/>
            <a:ext cx="626364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B5CF6"/>
              </a:buClr>
              <a:buSzPts val="1000"/>
              <a:buFont typeface="Calibri"/>
              <a:buNone/>
            </a:pPr>
            <a:r>
              <a:rPr b="1" i="0" lang="en-US" sz="1000" u="none" cap="none" strike="noStrike">
                <a:solidFill>
                  <a:srgbClr val="8B5CF6"/>
                </a:solidFill>
                <a:latin typeface="Calibri"/>
                <a:ea typeface="Calibri"/>
                <a:cs typeface="Calibri"/>
                <a:sym typeface="Calibri"/>
              </a:rPr>
              <a:t>Co-founder</a:t>
            </a:r>
            <a:endParaRPr b="0" i="0" sz="1000" u="none" cap="none" strike="noStrike">
              <a:solidFill>
                <a:schemeClr val="dk1"/>
              </a:solidFill>
              <a:latin typeface="Calibri"/>
              <a:ea typeface="Calibri"/>
              <a:cs typeface="Calibri"/>
              <a:sym typeface="Calibri"/>
            </a:endParaRPr>
          </a:p>
        </p:txBody>
      </p:sp>
      <p:sp>
        <p:nvSpPr>
          <p:cNvPr id="283" name="Google Shape;283;p17"/>
          <p:cNvSpPr/>
          <p:nvPr/>
        </p:nvSpPr>
        <p:spPr>
          <a:xfrm>
            <a:off x="5166360" y="4686300"/>
            <a:ext cx="6263640" cy="354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000"/>
              <a:buFont typeface="Calibri"/>
              <a:buNone/>
            </a:pPr>
            <a:r>
              <a:rPr b="0" i="0" lang="en-US" sz="1000" u="none" cap="none" strike="noStrike">
                <a:solidFill>
                  <a:srgbClr val="1E293B"/>
                </a:solidFill>
                <a:latin typeface="Calibri"/>
                <a:ea typeface="Calibri"/>
                <a:cs typeface="Calibri"/>
                <a:sym typeface="Calibri"/>
              </a:rPr>
              <a:t>Technical operations  •  Co-founding Director, Dreamscape Systems Inc.</a:t>
            </a:r>
            <a:endParaRPr b="0" i="0" sz="1000" u="none" cap="none" strike="noStrike">
              <a:solidFill>
                <a:schemeClr val="dk1"/>
              </a:solidFill>
              <a:latin typeface="Calibri"/>
              <a:ea typeface="Calibri"/>
              <a:cs typeface="Calibri"/>
              <a:sym typeface="Calibri"/>
            </a:endParaRPr>
          </a:p>
        </p:txBody>
      </p:sp>
      <p:sp>
        <p:nvSpPr>
          <p:cNvPr id="284" name="Google Shape;284;p17"/>
          <p:cNvSpPr/>
          <p:nvPr/>
        </p:nvSpPr>
        <p:spPr>
          <a:xfrm>
            <a:off x="4983480" y="5177790"/>
            <a:ext cx="6629400" cy="104013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7"/>
          <p:cNvSpPr/>
          <p:nvPr/>
        </p:nvSpPr>
        <p:spPr>
          <a:xfrm>
            <a:off x="4983480" y="5177790"/>
            <a:ext cx="54864" cy="1040130"/>
          </a:xfrm>
          <a:prstGeom prst="rect">
            <a:avLst/>
          </a:prstGeom>
          <a:solidFill>
            <a:srgbClr val="8B5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7"/>
          <p:cNvSpPr/>
          <p:nvPr/>
        </p:nvSpPr>
        <p:spPr>
          <a:xfrm>
            <a:off x="5166360" y="5269230"/>
            <a:ext cx="6263640" cy="32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400"/>
              <a:buFont typeface="Calibri"/>
              <a:buNone/>
            </a:pPr>
            <a:r>
              <a:rPr b="1" i="0" lang="en-US" sz="1400" u="none" cap="none" strike="noStrike">
                <a:solidFill>
                  <a:srgbClr val="1E2756"/>
                </a:solidFill>
                <a:latin typeface="Calibri"/>
                <a:ea typeface="Calibri"/>
                <a:cs typeface="Calibri"/>
                <a:sym typeface="Calibri"/>
              </a:rPr>
              <a:t>Aniket Sur</a:t>
            </a:r>
            <a:endParaRPr b="0" i="0" sz="1400" u="none" cap="none" strike="noStrike">
              <a:solidFill>
                <a:schemeClr val="dk1"/>
              </a:solidFill>
              <a:latin typeface="Calibri"/>
              <a:ea typeface="Calibri"/>
              <a:cs typeface="Calibri"/>
              <a:sym typeface="Calibri"/>
            </a:endParaRPr>
          </a:p>
        </p:txBody>
      </p:sp>
      <p:sp>
        <p:nvSpPr>
          <p:cNvPr id="287" name="Google Shape;287;p17"/>
          <p:cNvSpPr/>
          <p:nvPr/>
        </p:nvSpPr>
        <p:spPr>
          <a:xfrm>
            <a:off x="5166360" y="5543550"/>
            <a:ext cx="626364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B5CF6"/>
              </a:buClr>
              <a:buSzPts val="1000"/>
              <a:buFont typeface="Calibri"/>
              <a:buNone/>
            </a:pPr>
            <a:r>
              <a:rPr b="1" i="0" lang="en-US" sz="1000" u="none" cap="none" strike="noStrike">
                <a:solidFill>
                  <a:srgbClr val="8B5CF6"/>
                </a:solidFill>
                <a:latin typeface="Calibri"/>
                <a:ea typeface="Calibri"/>
                <a:cs typeface="Calibri"/>
                <a:sym typeface="Calibri"/>
              </a:rPr>
              <a:t>Co-founder</a:t>
            </a:r>
            <a:endParaRPr b="0" i="0" sz="1000" u="none" cap="none" strike="noStrike">
              <a:solidFill>
                <a:schemeClr val="dk1"/>
              </a:solidFill>
              <a:latin typeface="Calibri"/>
              <a:ea typeface="Calibri"/>
              <a:cs typeface="Calibri"/>
              <a:sym typeface="Calibri"/>
            </a:endParaRPr>
          </a:p>
        </p:txBody>
      </p:sp>
      <p:sp>
        <p:nvSpPr>
          <p:cNvPr id="288" name="Google Shape;288;p17"/>
          <p:cNvSpPr/>
          <p:nvPr/>
        </p:nvSpPr>
        <p:spPr>
          <a:xfrm>
            <a:off x="5166360" y="5817870"/>
            <a:ext cx="6263640" cy="354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000"/>
              <a:buFont typeface="Calibri"/>
              <a:buNone/>
            </a:pPr>
            <a:r>
              <a:rPr b="0" i="0" lang="en-US" sz="1000" u="none" cap="none" strike="noStrike">
                <a:solidFill>
                  <a:srgbClr val="1E293B"/>
                </a:solidFill>
                <a:latin typeface="Calibri"/>
                <a:ea typeface="Calibri"/>
                <a:cs typeface="Calibri"/>
                <a:sym typeface="Calibri"/>
              </a:rPr>
              <a:t>Engineering and product  •  Co-founding Director, Dreamscape Systems Inc.</a:t>
            </a:r>
            <a:endParaRPr b="0" i="0" sz="1000" u="none" cap="none" strike="noStrike">
              <a:solidFill>
                <a:schemeClr val="dk1"/>
              </a:solidFill>
              <a:latin typeface="Calibri"/>
              <a:ea typeface="Calibri"/>
              <a:cs typeface="Calibri"/>
              <a:sym typeface="Calibri"/>
            </a:endParaRPr>
          </a:p>
        </p:txBody>
      </p:sp>
      <p:sp>
        <p:nvSpPr>
          <p:cNvPr id="289" name="Google Shape;289;p17"/>
          <p:cNvSpPr/>
          <p:nvPr/>
        </p:nvSpPr>
        <p:spPr>
          <a:xfrm>
            <a:off x="457200" y="6446520"/>
            <a:ext cx="987552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290" name="Google Shape;290;p17"/>
          <p:cNvSpPr/>
          <p:nvPr/>
        </p:nvSpPr>
        <p:spPr>
          <a:xfrm>
            <a:off x="10789920" y="644652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11 / 13</a:t>
            </a:r>
            <a:endParaRPr b="0" i="0" sz="900" u="none" cap="none" strike="noStrike">
              <a:solidFill>
                <a:schemeClr val="dk1"/>
              </a:solidFill>
              <a:latin typeface="Calibri"/>
              <a:ea typeface="Calibri"/>
              <a:cs typeface="Calibri"/>
              <a:sym typeface="Calibri"/>
            </a:endParaRPr>
          </a:p>
        </p:txBody>
      </p:sp>
      <p:sp>
        <p:nvSpPr>
          <p:cNvPr id="291" name="Google Shape;291;p17"/>
          <p:cNvSpPr/>
          <p:nvPr/>
        </p:nvSpPr>
        <p:spPr>
          <a:xfrm>
            <a:off x="457200" y="164592"/>
            <a:ext cx="18288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800"/>
              <a:buFont typeface="Calibri"/>
              <a:buNone/>
            </a:pPr>
            <a:r>
              <a:rPr b="0" i="0" lang="en-US" sz="800" u="none" cap="none" strike="noStrike">
                <a:solidFill>
                  <a:srgbClr val="94A3B8"/>
                </a:solidFill>
                <a:latin typeface="Calibri"/>
                <a:ea typeface="Calibri"/>
                <a:cs typeface="Calibri"/>
                <a:sym typeface="Calibri"/>
              </a:rPr>
              <a:t>CONFIDENTIAL</a:t>
            </a:r>
            <a:endParaRPr b="0" i="0" sz="800" u="none" cap="none" strike="noStrike">
              <a:solidFill>
                <a:schemeClr val="dk1"/>
              </a:solidFill>
              <a:latin typeface="Calibri"/>
              <a:ea typeface="Calibri"/>
              <a:cs typeface="Calibri"/>
              <a:sym typeface="Calibri"/>
            </a:endParaRPr>
          </a:p>
        </p:txBody>
      </p:sp>
      <p:pic>
        <p:nvPicPr>
          <p:cNvPr id="292" name="Google Shape;292;p17" title="channels4_profile.jpg"/>
          <p:cNvPicPr preferRelativeResize="0"/>
          <p:nvPr/>
        </p:nvPicPr>
        <p:blipFill rotWithShape="1">
          <a:blip r:embed="rId3">
            <a:alphaModFix/>
          </a:blip>
          <a:srcRect b="0" l="0" r="0" t="0"/>
          <a:stretch/>
        </p:blipFill>
        <p:spPr>
          <a:xfrm>
            <a:off x="3449950" y="1874525"/>
            <a:ext cx="1167775" cy="1167775"/>
          </a:xfrm>
          <a:prstGeom prst="rect">
            <a:avLst/>
          </a:prstGeom>
          <a:noFill/>
          <a:ln>
            <a:noFill/>
          </a:ln>
        </p:spPr>
      </p:pic>
      <p:pic>
        <p:nvPicPr>
          <p:cNvPr id="293" name="Google Shape;293;p17" title="1742251517422.jpg"/>
          <p:cNvPicPr preferRelativeResize="0"/>
          <p:nvPr/>
        </p:nvPicPr>
        <p:blipFill rotWithShape="1">
          <a:blip r:embed="rId4">
            <a:alphaModFix/>
          </a:blip>
          <a:srcRect b="0" l="0" r="0" t="0"/>
          <a:stretch/>
        </p:blipFill>
        <p:spPr>
          <a:xfrm>
            <a:off x="10661350" y="1895963"/>
            <a:ext cx="768650" cy="768650"/>
          </a:xfrm>
          <a:prstGeom prst="rect">
            <a:avLst/>
          </a:prstGeom>
          <a:noFill/>
          <a:ln>
            <a:noFill/>
          </a:ln>
        </p:spPr>
      </p:pic>
      <p:pic>
        <p:nvPicPr>
          <p:cNvPr id="294" name="Google Shape;294;p17" title="Brian.png"/>
          <p:cNvPicPr preferRelativeResize="0"/>
          <p:nvPr/>
        </p:nvPicPr>
        <p:blipFill rotWithShape="1">
          <a:blip r:embed="rId5">
            <a:alphaModFix/>
          </a:blip>
          <a:srcRect b="0" l="0" r="0" t="0"/>
          <a:stretch/>
        </p:blipFill>
        <p:spPr>
          <a:xfrm>
            <a:off x="10661357" y="4110137"/>
            <a:ext cx="768641" cy="866587"/>
          </a:xfrm>
          <a:prstGeom prst="rect">
            <a:avLst/>
          </a:prstGeom>
          <a:noFill/>
          <a:ln>
            <a:noFill/>
          </a:ln>
        </p:spPr>
      </p:pic>
      <p:pic>
        <p:nvPicPr>
          <p:cNvPr id="295" name="Google Shape;295;p17" title="Aniket.png"/>
          <p:cNvPicPr preferRelativeResize="0"/>
          <p:nvPr/>
        </p:nvPicPr>
        <p:blipFill rotWithShape="1">
          <a:blip r:embed="rId6">
            <a:alphaModFix/>
          </a:blip>
          <a:srcRect b="0" l="0" r="0" t="0"/>
          <a:stretch/>
        </p:blipFill>
        <p:spPr>
          <a:xfrm>
            <a:off x="10661347" y="5282520"/>
            <a:ext cx="768650" cy="858202"/>
          </a:xfrm>
          <a:prstGeom prst="rect">
            <a:avLst/>
          </a:prstGeom>
          <a:noFill/>
          <a:ln>
            <a:noFill/>
          </a:ln>
        </p:spPr>
      </p:pic>
      <p:pic>
        <p:nvPicPr>
          <p:cNvPr id="296" name="Google Shape;296;p17" title="David.png"/>
          <p:cNvPicPr preferRelativeResize="0"/>
          <p:nvPr/>
        </p:nvPicPr>
        <p:blipFill rotWithShape="1">
          <a:blip r:embed="rId7">
            <a:alphaModFix/>
          </a:blip>
          <a:srcRect b="0" l="0" r="0" t="0"/>
          <a:stretch/>
        </p:blipFill>
        <p:spPr>
          <a:xfrm>
            <a:off x="10661347" y="3027534"/>
            <a:ext cx="768650" cy="768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1" name="Shape 301"/>
        <p:cNvGrpSpPr/>
        <p:nvPr/>
      </p:nvGrpSpPr>
      <p:grpSpPr>
        <a:xfrm>
          <a:off x="0" y="0"/>
          <a:ext cx="0" cy="0"/>
          <a:chOff x="0" y="0"/>
          <a:chExt cx="0" cy="0"/>
        </a:xfrm>
      </p:grpSpPr>
      <p:sp>
        <p:nvSpPr>
          <p:cNvPr id="302" name="Google Shape;302;p18"/>
          <p:cNvSpPr/>
          <p:nvPr/>
        </p:nvSpPr>
        <p:spPr>
          <a:xfrm>
            <a:off x="548640" y="502920"/>
            <a:ext cx="1106424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3000"/>
              <a:buFont typeface="Calibri"/>
              <a:buNone/>
            </a:pPr>
            <a:r>
              <a:rPr b="1" i="0" lang="en-US" sz="3000" u="none" cap="none" strike="noStrike">
                <a:solidFill>
                  <a:srgbClr val="1E2756"/>
                </a:solidFill>
                <a:latin typeface="Calibri"/>
                <a:ea typeface="Calibri"/>
                <a:cs typeface="Calibri"/>
                <a:sym typeface="Calibri"/>
              </a:rPr>
              <a:t>Use of funds and roadmap</a:t>
            </a:r>
            <a:endParaRPr b="0" i="0" sz="3000" u="none" cap="none" strike="noStrike">
              <a:solidFill>
                <a:schemeClr val="dk1"/>
              </a:solidFill>
              <a:latin typeface="Calibri"/>
              <a:ea typeface="Calibri"/>
              <a:cs typeface="Calibri"/>
              <a:sym typeface="Calibri"/>
            </a:endParaRPr>
          </a:p>
        </p:txBody>
      </p:sp>
      <p:sp>
        <p:nvSpPr>
          <p:cNvPr id="303" name="Google Shape;303;p18"/>
          <p:cNvSpPr/>
          <p:nvPr/>
        </p:nvSpPr>
        <p:spPr>
          <a:xfrm>
            <a:off x="548640" y="1097280"/>
            <a:ext cx="11064240" cy="6400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200"/>
              <a:buFont typeface="Calibri"/>
              <a:buNone/>
            </a:pPr>
            <a:r>
              <a:rPr b="0" i="1" lang="en-US" sz="1200" u="none" cap="none" strike="noStrike">
                <a:solidFill>
                  <a:srgbClr val="64748B"/>
                </a:solidFill>
                <a:latin typeface="Calibri"/>
                <a:ea typeface="Calibri"/>
                <a:cs typeface="Calibri"/>
                <a:sym typeface="Calibri"/>
              </a:rPr>
              <a:t>Seed funds the shared sensor stack. Vertical-specific capital comes from a layered non-dilutive grant stack (NSF, DARPA, DoD SBIR, NASA, DOE, IARPA, ARPA-H, NATO DIANA) plus follow-on Series A.</a:t>
            </a:r>
            <a:endParaRPr b="0" i="0" sz="1200" u="none" cap="none" strike="noStrike">
              <a:solidFill>
                <a:schemeClr val="dk1"/>
              </a:solidFill>
              <a:latin typeface="Calibri"/>
              <a:ea typeface="Calibri"/>
              <a:cs typeface="Calibri"/>
              <a:sym typeface="Calibri"/>
            </a:endParaRPr>
          </a:p>
        </p:txBody>
      </p:sp>
      <p:graphicFrame>
        <p:nvGraphicFramePr>
          <p:cNvPr id="304" name="Google Shape;304;p18"/>
          <p:cNvGraphicFramePr/>
          <p:nvPr/>
        </p:nvGraphicFramePr>
        <p:xfrm>
          <a:off x="548640" y="1874520"/>
          <a:ext cx="3000000" cy="3000000"/>
        </p:xfrm>
        <a:graphic>
          <a:graphicData uri="http://schemas.openxmlformats.org/drawingml/2006/table">
            <a:tbl>
              <a:tblPr>
                <a:noFill/>
                <a:tableStyleId>{F0877904-B62E-4ADC-BE6A-961CE98DDB22}</a:tableStyleId>
              </a:tblPr>
              <a:tblGrid>
                <a:gridCol w="4114800"/>
                <a:gridCol w="1371600"/>
              </a:tblGrid>
              <a:tr h="420625">
                <a:tc>
                  <a:txBody>
                    <a:bodyPr/>
                    <a:lstStyle/>
                    <a:p>
                      <a:pPr indent="0" lvl="0" marL="0" marR="0" rtl="0" algn="l">
                        <a:lnSpc>
                          <a:spcPct val="100000"/>
                        </a:lnSpc>
                        <a:spcBef>
                          <a:spcPts val="0"/>
                        </a:spcBef>
                        <a:spcAft>
                          <a:spcPts val="0"/>
                        </a:spcAft>
                        <a:buClr>
                          <a:srgbClr val="FFFFFF"/>
                        </a:buClr>
                        <a:buSzPts val="1300"/>
                        <a:buFont typeface="Calibri"/>
                        <a:buNone/>
                      </a:pPr>
                      <a:r>
                        <a:rPr b="1" lang="en-US" sz="1300" u="none" cap="none" strike="noStrike">
                          <a:solidFill>
                            <a:srgbClr val="FFFFFF"/>
                          </a:solidFill>
                          <a:latin typeface="Calibri"/>
                          <a:ea typeface="Calibri"/>
                          <a:cs typeface="Calibri"/>
                          <a:sym typeface="Calibri"/>
                        </a:rPr>
                        <a:t>Use of funds (24 months)</a:t>
                      </a:r>
                      <a:endParaRPr sz="13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1E2756"/>
                    </a:solidFill>
                  </a:tcPr>
                </a:tc>
                <a:tc>
                  <a:txBody>
                    <a:bodyPr/>
                    <a:lstStyle/>
                    <a:p>
                      <a:pPr indent="0" lvl="0" marL="0" marR="0" rtl="0" algn="r">
                        <a:lnSpc>
                          <a:spcPct val="100000"/>
                        </a:lnSpc>
                        <a:spcBef>
                          <a:spcPts val="0"/>
                        </a:spcBef>
                        <a:spcAft>
                          <a:spcPts val="0"/>
                        </a:spcAft>
                        <a:buClr>
                          <a:srgbClr val="FFFFFF"/>
                        </a:buClr>
                        <a:buSzPts val="1300"/>
                        <a:buFont typeface="Calibri"/>
                        <a:buNone/>
                      </a:pPr>
                      <a:r>
                        <a:rPr b="1" lang="en-US" sz="1300" u="none" cap="none" strike="noStrike">
                          <a:solidFill>
                            <a:srgbClr val="FFFFFF"/>
                          </a:solidFill>
                          <a:latin typeface="Calibri"/>
                          <a:ea typeface="Calibri"/>
                          <a:cs typeface="Calibri"/>
                          <a:sym typeface="Calibri"/>
                        </a:rPr>
                        <a:t>Amount</a:t>
                      </a:r>
                      <a:endParaRPr sz="13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1E2756"/>
                    </a:solidFill>
                  </a:tcPr>
                </a:tc>
              </a:tr>
              <a:tr h="420625">
                <a:tc>
                  <a:txBody>
                    <a:bodyPr/>
                    <a:lstStyle/>
                    <a:p>
                      <a:pPr indent="0" lvl="0" marL="0" marR="0" rtl="0" algn="l">
                        <a:lnSpc>
                          <a:spcPct val="100000"/>
                        </a:lnSpc>
                        <a:spcBef>
                          <a:spcPts val="0"/>
                        </a:spcBef>
                        <a:spcAft>
                          <a:spcPts val="0"/>
                        </a:spcAft>
                        <a:buClr>
                          <a:srgbClr val="1E293B"/>
                        </a:buClr>
                        <a:buSzPts val="1200"/>
                        <a:buFont typeface="Calibri"/>
                        <a:buNone/>
                      </a:pPr>
                      <a:r>
                        <a:rPr lang="en-US" sz="1200" u="none" cap="none" strike="noStrike">
                          <a:solidFill>
                            <a:srgbClr val="1E293B"/>
                          </a:solidFill>
                          <a:latin typeface="Calibri"/>
                          <a:ea typeface="Calibri"/>
                          <a:cs typeface="Calibri"/>
                          <a:sym typeface="Calibri"/>
                        </a:rPr>
                        <a:t>Photonics engineering team (3 hires)</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1E293B"/>
                        </a:buClr>
                        <a:buSzPts val="1200"/>
                        <a:buFont typeface="Calibri"/>
                        <a:buNone/>
                      </a:pPr>
                      <a:r>
                        <a:rPr lang="en-US" sz="1200" u="none" cap="none" strike="noStrike">
                          <a:solidFill>
                            <a:srgbClr val="1E293B"/>
                          </a:solidFill>
                          <a:latin typeface="Calibri"/>
                          <a:ea typeface="Calibri"/>
                          <a:cs typeface="Calibri"/>
                          <a:sym typeface="Calibri"/>
                        </a:rPr>
                        <a:t>$1.8M</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tcPr>
                </a:tc>
              </a:tr>
              <a:tr h="420625">
                <a:tc>
                  <a:txBody>
                    <a:bodyPr/>
                    <a:lstStyle/>
                    <a:p>
                      <a:pPr indent="0" lvl="0" marL="0" marR="0" rtl="0" algn="l">
                        <a:lnSpc>
                          <a:spcPct val="100000"/>
                        </a:lnSpc>
                        <a:spcBef>
                          <a:spcPts val="0"/>
                        </a:spcBef>
                        <a:spcAft>
                          <a:spcPts val="0"/>
                        </a:spcAft>
                        <a:buClr>
                          <a:srgbClr val="1E293B"/>
                        </a:buClr>
                        <a:buSzPts val="1200"/>
                        <a:buFont typeface="Calibri"/>
                        <a:buNone/>
                      </a:pPr>
                      <a:r>
                        <a:rPr lang="en-US" sz="1200" u="none" cap="none" strike="noStrike">
                          <a:solidFill>
                            <a:srgbClr val="1E293B"/>
                          </a:solidFill>
                          <a:latin typeface="Calibri"/>
                          <a:ea typeface="Calibri"/>
                          <a:cs typeface="Calibri"/>
                          <a:sym typeface="Calibri"/>
                        </a:rPr>
                        <a:t>Optical bench buildout, SLMs, mode sorters, SNSPD chain</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1E293B"/>
                        </a:buClr>
                        <a:buSzPts val="1200"/>
                        <a:buFont typeface="Calibri"/>
                        <a:buNone/>
                      </a:pPr>
                      <a:r>
                        <a:rPr lang="en-US" sz="1200" u="none" cap="none" strike="noStrike">
                          <a:solidFill>
                            <a:srgbClr val="1E293B"/>
                          </a:solidFill>
                          <a:latin typeface="Calibri"/>
                          <a:ea typeface="Calibri"/>
                          <a:cs typeface="Calibri"/>
                          <a:sym typeface="Calibri"/>
                        </a:rPr>
                        <a:t>$1.5M</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tcPr>
                </a:tc>
              </a:tr>
              <a:tr h="420625">
                <a:tc>
                  <a:txBody>
                    <a:bodyPr/>
                    <a:lstStyle/>
                    <a:p>
                      <a:pPr indent="0" lvl="0" marL="0" marR="0" rtl="0" algn="l">
                        <a:lnSpc>
                          <a:spcPct val="100000"/>
                        </a:lnSpc>
                        <a:spcBef>
                          <a:spcPts val="0"/>
                        </a:spcBef>
                        <a:spcAft>
                          <a:spcPts val="0"/>
                        </a:spcAft>
                        <a:buClr>
                          <a:srgbClr val="1E293B"/>
                        </a:buClr>
                        <a:buSzPts val="1200"/>
                        <a:buFont typeface="Calibri"/>
                        <a:buNone/>
                      </a:pPr>
                      <a:r>
                        <a:rPr lang="en-US" sz="1200" u="none" cap="none" strike="noStrike">
                          <a:solidFill>
                            <a:srgbClr val="1E293B"/>
                          </a:solidFill>
                          <a:latin typeface="Calibri"/>
                          <a:ea typeface="Calibri"/>
                          <a:cs typeface="Calibri"/>
                          <a:sym typeface="Calibri"/>
                        </a:rPr>
                        <a:t>Vertical demonstrators (sensing, microscopy, compute)</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1E293B"/>
                        </a:buClr>
                        <a:buSzPts val="1200"/>
                        <a:buFont typeface="Calibri"/>
                        <a:buNone/>
                      </a:pPr>
                      <a:r>
                        <a:rPr lang="en-US" sz="1200" u="none" cap="none" strike="noStrike">
                          <a:solidFill>
                            <a:srgbClr val="1E293B"/>
                          </a:solidFill>
                          <a:latin typeface="Calibri"/>
                          <a:ea typeface="Calibri"/>
                          <a:cs typeface="Calibri"/>
                          <a:sym typeface="Calibri"/>
                        </a:rPr>
                        <a:t>$1.0M</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tcPr>
                </a:tc>
              </a:tr>
              <a:tr h="420625">
                <a:tc>
                  <a:txBody>
                    <a:bodyPr/>
                    <a:lstStyle/>
                    <a:p>
                      <a:pPr indent="0" lvl="0" marL="0" marR="0" rtl="0" algn="l">
                        <a:lnSpc>
                          <a:spcPct val="100000"/>
                        </a:lnSpc>
                        <a:spcBef>
                          <a:spcPts val="0"/>
                        </a:spcBef>
                        <a:spcAft>
                          <a:spcPts val="0"/>
                        </a:spcAft>
                        <a:buClr>
                          <a:srgbClr val="1E293B"/>
                        </a:buClr>
                        <a:buSzPts val="1200"/>
                        <a:buFont typeface="Calibri"/>
                        <a:buNone/>
                      </a:pPr>
                      <a:r>
                        <a:rPr lang="en-US" sz="1200" u="none" cap="none" strike="noStrike">
                          <a:solidFill>
                            <a:srgbClr val="1E293B"/>
                          </a:solidFill>
                          <a:latin typeface="Calibri"/>
                          <a:ea typeface="Calibri"/>
                          <a:cs typeface="Calibri"/>
                          <a:sym typeface="Calibri"/>
                        </a:rPr>
                        <a:t>IP prosecution, FedRAMP / FIPS preparation</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1E293B"/>
                        </a:buClr>
                        <a:buSzPts val="1200"/>
                        <a:buFont typeface="Calibri"/>
                        <a:buNone/>
                      </a:pPr>
                      <a:r>
                        <a:rPr lang="en-US" sz="1200" u="none" cap="none" strike="noStrike">
                          <a:solidFill>
                            <a:srgbClr val="1E293B"/>
                          </a:solidFill>
                          <a:latin typeface="Calibri"/>
                          <a:ea typeface="Calibri"/>
                          <a:cs typeface="Calibri"/>
                          <a:sym typeface="Calibri"/>
                        </a:rPr>
                        <a:t>$0.4M</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tcPr>
                </a:tc>
              </a:tr>
              <a:tr h="420625">
                <a:tc>
                  <a:txBody>
                    <a:bodyPr/>
                    <a:lstStyle/>
                    <a:p>
                      <a:pPr indent="0" lvl="0" marL="0" marR="0" rtl="0" algn="l">
                        <a:lnSpc>
                          <a:spcPct val="100000"/>
                        </a:lnSpc>
                        <a:spcBef>
                          <a:spcPts val="0"/>
                        </a:spcBef>
                        <a:spcAft>
                          <a:spcPts val="0"/>
                        </a:spcAft>
                        <a:buClr>
                          <a:srgbClr val="1E293B"/>
                        </a:buClr>
                        <a:buSzPts val="1200"/>
                        <a:buFont typeface="Calibri"/>
                        <a:buNone/>
                      </a:pPr>
                      <a:r>
                        <a:rPr lang="en-US" sz="1200" u="none" cap="none" strike="noStrike">
                          <a:solidFill>
                            <a:srgbClr val="1E293B"/>
                          </a:solidFill>
                          <a:latin typeface="Calibri"/>
                          <a:ea typeface="Calibri"/>
                          <a:cs typeface="Calibri"/>
                          <a:sym typeface="Calibri"/>
                        </a:rPr>
                        <a:t>G&amp;A, BD, government affairs</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1E293B"/>
                        </a:buClr>
                        <a:buSzPts val="1200"/>
                        <a:buFont typeface="Calibri"/>
                        <a:buNone/>
                      </a:pPr>
                      <a:r>
                        <a:rPr lang="en-US" sz="1200" u="none" cap="none" strike="noStrike">
                          <a:solidFill>
                            <a:srgbClr val="1E293B"/>
                          </a:solidFill>
                          <a:latin typeface="Calibri"/>
                          <a:ea typeface="Calibri"/>
                          <a:cs typeface="Calibri"/>
                          <a:sym typeface="Calibri"/>
                        </a:rPr>
                        <a:t>$0.3M</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tcPr>
                </a:tc>
              </a:tr>
              <a:tr h="420625">
                <a:tc>
                  <a:txBody>
                    <a:bodyPr/>
                    <a:lstStyle/>
                    <a:p>
                      <a:pPr indent="0" lvl="0" marL="0" marR="0" rtl="0" algn="l">
                        <a:lnSpc>
                          <a:spcPct val="100000"/>
                        </a:lnSpc>
                        <a:spcBef>
                          <a:spcPts val="0"/>
                        </a:spcBef>
                        <a:spcAft>
                          <a:spcPts val="0"/>
                        </a:spcAft>
                        <a:buClr>
                          <a:srgbClr val="1E2756"/>
                        </a:buClr>
                        <a:buSzPts val="1200"/>
                        <a:buFont typeface="Calibri"/>
                        <a:buNone/>
                      </a:pPr>
                      <a:r>
                        <a:rPr b="1" lang="en-US" sz="1200" u="none" cap="none" strike="noStrike">
                          <a:solidFill>
                            <a:srgbClr val="1E2756"/>
                          </a:solidFill>
                          <a:latin typeface="Calibri"/>
                          <a:ea typeface="Calibri"/>
                          <a:cs typeface="Calibri"/>
                          <a:sym typeface="Calibri"/>
                        </a:rPr>
                        <a:t>TOTAL ASK</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c>
                  <a:txBody>
                    <a:bodyPr/>
                    <a:lstStyle/>
                    <a:p>
                      <a:pPr indent="0" lvl="0" marL="0" marR="0" rtl="0" algn="r">
                        <a:lnSpc>
                          <a:spcPct val="100000"/>
                        </a:lnSpc>
                        <a:spcBef>
                          <a:spcPts val="0"/>
                        </a:spcBef>
                        <a:spcAft>
                          <a:spcPts val="0"/>
                        </a:spcAft>
                        <a:buClr>
                          <a:srgbClr val="1E2756"/>
                        </a:buClr>
                        <a:buSzPts val="1200"/>
                        <a:buFont typeface="Calibri"/>
                        <a:buNone/>
                      </a:pPr>
                      <a:r>
                        <a:rPr b="1" lang="en-US" sz="1200" u="none" cap="none" strike="noStrike">
                          <a:solidFill>
                            <a:srgbClr val="1E2756"/>
                          </a:solidFill>
                          <a:latin typeface="Calibri"/>
                          <a:ea typeface="Calibri"/>
                          <a:cs typeface="Calibri"/>
                          <a:sym typeface="Calibri"/>
                        </a:rPr>
                        <a:t>$5.0M</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8FAFC"/>
                    </a:solidFill>
                  </a:tcPr>
                </a:tc>
              </a:tr>
            </a:tbl>
          </a:graphicData>
        </a:graphic>
      </p:graphicFrame>
      <p:sp>
        <p:nvSpPr>
          <p:cNvPr id="305" name="Google Shape;305;p18"/>
          <p:cNvSpPr/>
          <p:nvPr/>
        </p:nvSpPr>
        <p:spPr>
          <a:xfrm>
            <a:off x="6309360" y="1874520"/>
            <a:ext cx="530352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400"/>
              <a:buFont typeface="Calibri"/>
              <a:buNone/>
            </a:pPr>
            <a:r>
              <a:rPr b="1" i="0" lang="en-US" sz="1400" u="none" cap="none" strike="noStrike">
                <a:solidFill>
                  <a:srgbClr val="1E2756"/>
                </a:solidFill>
                <a:latin typeface="Calibri"/>
                <a:ea typeface="Calibri"/>
                <a:cs typeface="Calibri"/>
                <a:sym typeface="Calibri"/>
              </a:rPr>
              <a:t>Milestone timeline</a:t>
            </a:r>
            <a:endParaRPr b="0" i="0" sz="1400" u="none" cap="none" strike="noStrike">
              <a:solidFill>
                <a:schemeClr val="dk1"/>
              </a:solidFill>
              <a:latin typeface="Calibri"/>
              <a:ea typeface="Calibri"/>
              <a:cs typeface="Calibri"/>
              <a:sym typeface="Calibri"/>
            </a:endParaRPr>
          </a:p>
        </p:txBody>
      </p:sp>
      <p:sp>
        <p:nvSpPr>
          <p:cNvPr id="306" name="Google Shape;306;p18"/>
          <p:cNvSpPr/>
          <p:nvPr/>
        </p:nvSpPr>
        <p:spPr>
          <a:xfrm>
            <a:off x="6309360" y="2441448"/>
            <a:ext cx="201168" cy="201168"/>
          </a:xfrm>
          <a:prstGeom prst="ellipse">
            <a:avLst/>
          </a:prstGeom>
          <a:solidFill>
            <a:srgbClr val="06B6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7" name="Google Shape;307;p18"/>
          <p:cNvCxnSpPr/>
          <p:nvPr/>
        </p:nvCxnSpPr>
        <p:spPr>
          <a:xfrm>
            <a:off x="6409944" y="2642616"/>
            <a:ext cx="0" cy="438912"/>
          </a:xfrm>
          <a:prstGeom prst="straightConnector1">
            <a:avLst/>
          </a:prstGeom>
          <a:noFill/>
          <a:ln cap="flat" cmpd="sng" w="12700">
            <a:solidFill>
              <a:srgbClr val="CBD5E1"/>
            </a:solidFill>
            <a:prstDash val="solid"/>
            <a:round/>
            <a:headEnd len="sm" w="sm" type="none"/>
            <a:tailEnd len="sm" w="sm" type="none"/>
          </a:ln>
        </p:spPr>
      </p:cxnSp>
      <p:sp>
        <p:nvSpPr>
          <p:cNvPr id="308" name="Google Shape;308;p18"/>
          <p:cNvSpPr/>
          <p:nvPr/>
        </p:nvSpPr>
        <p:spPr>
          <a:xfrm>
            <a:off x="6675120" y="2377440"/>
            <a:ext cx="128016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100"/>
              <a:buFont typeface="Calibri"/>
              <a:buNone/>
            </a:pPr>
            <a:r>
              <a:rPr b="1" i="0" lang="en-US" sz="1100" u="none" cap="none" strike="noStrike">
                <a:solidFill>
                  <a:srgbClr val="06B6D4"/>
                </a:solidFill>
                <a:latin typeface="Calibri"/>
                <a:ea typeface="Calibri"/>
                <a:cs typeface="Calibri"/>
                <a:sym typeface="Calibri"/>
              </a:rPr>
              <a:t>Months 0-6</a:t>
            </a:r>
            <a:endParaRPr b="0" i="0" sz="1100" u="none" cap="none" strike="noStrike">
              <a:solidFill>
                <a:schemeClr val="dk1"/>
              </a:solidFill>
              <a:latin typeface="Calibri"/>
              <a:ea typeface="Calibri"/>
              <a:cs typeface="Calibri"/>
              <a:sym typeface="Calibri"/>
            </a:endParaRPr>
          </a:p>
        </p:txBody>
      </p:sp>
      <p:sp>
        <p:nvSpPr>
          <p:cNvPr id="309" name="Google Shape;309;p18"/>
          <p:cNvSpPr/>
          <p:nvPr/>
        </p:nvSpPr>
        <p:spPr>
          <a:xfrm>
            <a:off x="8001000" y="2377440"/>
            <a:ext cx="3566160" cy="5486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Bench prototype: OAM source + mode-sorter receiver demonstrating end-to-end channel</a:t>
            </a:r>
            <a:endParaRPr b="0" i="0" sz="1100" u="none" cap="none" strike="noStrike">
              <a:solidFill>
                <a:schemeClr val="dk1"/>
              </a:solidFill>
              <a:latin typeface="Calibri"/>
              <a:ea typeface="Calibri"/>
              <a:cs typeface="Calibri"/>
              <a:sym typeface="Calibri"/>
            </a:endParaRPr>
          </a:p>
        </p:txBody>
      </p:sp>
      <p:sp>
        <p:nvSpPr>
          <p:cNvPr id="310" name="Google Shape;310;p18"/>
          <p:cNvSpPr/>
          <p:nvPr/>
        </p:nvSpPr>
        <p:spPr>
          <a:xfrm>
            <a:off x="6309360" y="3081528"/>
            <a:ext cx="201168" cy="201168"/>
          </a:xfrm>
          <a:prstGeom prst="ellipse">
            <a:avLst/>
          </a:prstGeom>
          <a:solidFill>
            <a:srgbClr val="06B6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1" name="Google Shape;311;p18"/>
          <p:cNvCxnSpPr/>
          <p:nvPr/>
        </p:nvCxnSpPr>
        <p:spPr>
          <a:xfrm>
            <a:off x="6409944" y="3282696"/>
            <a:ext cx="0" cy="438912"/>
          </a:xfrm>
          <a:prstGeom prst="straightConnector1">
            <a:avLst/>
          </a:prstGeom>
          <a:noFill/>
          <a:ln cap="flat" cmpd="sng" w="12700">
            <a:solidFill>
              <a:srgbClr val="CBD5E1"/>
            </a:solidFill>
            <a:prstDash val="solid"/>
            <a:round/>
            <a:headEnd len="sm" w="sm" type="none"/>
            <a:tailEnd len="sm" w="sm" type="none"/>
          </a:ln>
        </p:spPr>
      </p:cxnSp>
      <p:sp>
        <p:nvSpPr>
          <p:cNvPr id="312" name="Google Shape;312;p18"/>
          <p:cNvSpPr/>
          <p:nvPr/>
        </p:nvSpPr>
        <p:spPr>
          <a:xfrm>
            <a:off x="6675120" y="3017520"/>
            <a:ext cx="128016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100"/>
              <a:buFont typeface="Calibri"/>
              <a:buNone/>
            </a:pPr>
            <a:r>
              <a:rPr b="1" i="0" lang="en-US" sz="1100" u="none" cap="none" strike="noStrike">
                <a:solidFill>
                  <a:srgbClr val="06B6D4"/>
                </a:solidFill>
                <a:latin typeface="Calibri"/>
                <a:ea typeface="Calibri"/>
                <a:cs typeface="Calibri"/>
                <a:sym typeface="Calibri"/>
              </a:rPr>
              <a:t>Months 6-12</a:t>
            </a:r>
            <a:endParaRPr b="0" i="0" sz="1100" u="none" cap="none" strike="noStrike">
              <a:solidFill>
                <a:schemeClr val="dk1"/>
              </a:solidFill>
              <a:latin typeface="Calibri"/>
              <a:ea typeface="Calibri"/>
              <a:cs typeface="Calibri"/>
              <a:sym typeface="Calibri"/>
            </a:endParaRPr>
          </a:p>
        </p:txBody>
      </p:sp>
      <p:sp>
        <p:nvSpPr>
          <p:cNvPr id="313" name="Google Shape;313;p18"/>
          <p:cNvSpPr/>
          <p:nvPr/>
        </p:nvSpPr>
        <p:spPr>
          <a:xfrm>
            <a:off x="8001000" y="3017520"/>
            <a:ext cx="3566160" cy="5486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First vertical demo (TwistTerraScan rotational-Doppler counter-UAS at outdoor range)</a:t>
            </a:r>
            <a:endParaRPr b="0" i="0" sz="1100" u="none" cap="none" strike="noStrike">
              <a:solidFill>
                <a:schemeClr val="dk1"/>
              </a:solidFill>
              <a:latin typeface="Calibri"/>
              <a:ea typeface="Calibri"/>
              <a:cs typeface="Calibri"/>
              <a:sym typeface="Calibri"/>
            </a:endParaRPr>
          </a:p>
        </p:txBody>
      </p:sp>
      <p:sp>
        <p:nvSpPr>
          <p:cNvPr id="314" name="Google Shape;314;p18"/>
          <p:cNvSpPr/>
          <p:nvPr/>
        </p:nvSpPr>
        <p:spPr>
          <a:xfrm>
            <a:off x="6309360" y="3721608"/>
            <a:ext cx="201168" cy="201168"/>
          </a:xfrm>
          <a:prstGeom prst="ellipse">
            <a:avLst/>
          </a:prstGeom>
          <a:solidFill>
            <a:srgbClr val="8B5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5" name="Google Shape;315;p18"/>
          <p:cNvCxnSpPr/>
          <p:nvPr/>
        </p:nvCxnSpPr>
        <p:spPr>
          <a:xfrm>
            <a:off x="6409944" y="3922776"/>
            <a:ext cx="0" cy="438912"/>
          </a:xfrm>
          <a:prstGeom prst="straightConnector1">
            <a:avLst/>
          </a:prstGeom>
          <a:noFill/>
          <a:ln cap="flat" cmpd="sng" w="12700">
            <a:solidFill>
              <a:srgbClr val="CBD5E1"/>
            </a:solidFill>
            <a:prstDash val="solid"/>
            <a:round/>
            <a:headEnd len="sm" w="sm" type="none"/>
            <a:tailEnd len="sm" w="sm" type="none"/>
          </a:ln>
        </p:spPr>
      </p:cxnSp>
      <p:sp>
        <p:nvSpPr>
          <p:cNvPr id="316" name="Google Shape;316;p18"/>
          <p:cNvSpPr/>
          <p:nvPr/>
        </p:nvSpPr>
        <p:spPr>
          <a:xfrm>
            <a:off x="6675120" y="3657600"/>
            <a:ext cx="128016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100"/>
              <a:buFont typeface="Calibri"/>
              <a:buNone/>
            </a:pPr>
            <a:r>
              <a:rPr b="1" i="0" lang="en-US" sz="1100" u="none" cap="none" strike="noStrike">
                <a:solidFill>
                  <a:srgbClr val="06B6D4"/>
                </a:solidFill>
                <a:latin typeface="Calibri"/>
                <a:ea typeface="Calibri"/>
                <a:cs typeface="Calibri"/>
                <a:sym typeface="Calibri"/>
              </a:rPr>
              <a:t>Months 12-18</a:t>
            </a:r>
            <a:endParaRPr b="0" i="0" sz="1100" u="none" cap="none" strike="noStrike">
              <a:solidFill>
                <a:schemeClr val="dk1"/>
              </a:solidFill>
              <a:latin typeface="Calibri"/>
              <a:ea typeface="Calibri"/>
              <a:cs typeface="Calibri"/>
              <a:sym typeface="Calibri"/>
            </a:endParaRPr>
          </a:p>
        </p:txBody>
      </p:sp>
      <p:sp>
        <p:nvSpPr>
          <p:cNvPr id="317" name="Google Shape;317;p18"/>
          <p:cNvSpPr/>
          <p:nvPr/>
        </p:nvSpPr>
        <p:spPr>
          <a:xfrm>
            <a:off x="8001000" y="3657600"/>
            <a:ext cx="3566160" cy="5486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DARPA / NSF SBIR Phase II awards; microscopy lab validation partner online</a:t>
            </a:r>
            <a:endParaRPr b="0" i="0" sz="1100" u="none" cap="none" strike="noStrike">
              <a:solidFill>
                <a:schemeClr val="dk1"/>
              </a:solidFill>
              <a:latin typeface="Calibri"/>
              <a:ea typeface="Calibri"/>
              <a:cs typeface="Calibri"/>
              <a:sym typeface="Calibri"/>
            </a:endParaRPr>
          </a:p>
        </p:txBody>
      </p:sp>
      <p:sp>
        <p:nvSpPr>
          <p:cNvPr id="318" name="Google Shape;318;p18"/>
          <p:cNvSpPr/>
          <p:nvPr/>
        </p:nvSpPr>
        <p:spPr>
          <a:xfrm>
            <a:off x="6309360" y="4361688"/>
            <a:ext cx="201168" cy="201168"/>
          </a:xfrm>
          <a:prstGeom prst="ellipse">
            <a:avLst/>
          </a:prstGeom>
          <a:solidFill>
            <a:srgbClr val="8B5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9" name="Google Shape;319;p18"/>
          <p:cNvCxnSpPr/>
          <p:nvPr/>
        </p:nvCxnSpPr>
        <p:spPr>
          <a:xfrm>
            <a:off x="6409944" y="4562856"/>
            <a:ext cx="0" cy="438912"/>
          </a:xfrm>
          <a:prstGeom prst="straightConnector1">
            <a:avLst/>
          </a:prstGeom>
          <a:noFill/>
          <a:ln cap="flat" cmpd="sng" w="12700">
            <a:solidFill>
              <a:srgbClr val="CBD5E1"/>
            </a:solidFill>
            <a:prstDash val="solid"/>
            <a:round/>
            <a:headEnd len="sm" w="sm" type="none"/>
            <a:tailEnd len="sm" w="sm" type="none"/>
          </a:ln>
        </p:spPr>
      </p:cxnSp>
      <p:sp>
        <p:nvSpPr>
          <p:cNvPr id="320" name="Google Shape;320;p18"/>
          <p:cNvSpPr/>
          <p:nvPr/>
        </p:nvSpPr>
        <p:spPr>
          <a:xfrm>
            <a:off x="6675120" y="4297680"/>
            <a:ext cx="128016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100"/>
              <a:buFont typeface="Calibri"/>
              <a:buNone/>
            </a:pPr>
            <a:r>
              <a:rPr b="1" i="0" lang="en-US" sz="1100" u="none" cap="none" strike="noStrike">
                <a:solidFill>
                  <a:srgbClr val="06B6D4"/>
                </a:solidFill>
                <a:latin typeface="Calibri"/>
                <a:ea typeface="Calibri"/>
                <a:cs typeface="Calibri"/>
                <a:sym typeface="Calibri"/>
              </a:rPr>
              <a:t>Months 18-24</a:t>
            </a:r>
            <a:endParaRPr b="0" i="0" sz="1100" u="none" cap="none" strike="noStrike">
              <a:solidFill>
                <a:schemeClr val="dk1"/>
              </a:solidFill>
              <a:latin typeface="Calibri"/>
              <a:ea typeface="Calibri"/>
              <a:cs typeface="Calibri"/>
              <a:sym typeface="Calibri"/>
            </a:endParaRPr>
          </a:p>
        </p:txBody>
      </p:sp>
      <p:sp>
        <p:nvSpPr>
          <p:cNvPr id="321" name="Google Shape;321;p18"/>
          <p:cNvSpPr/>
          <p:nvPr/>
        </p:nvSpPr>
        <p:spPr>
          <a:xfrm>
            <a:off x="8001000" y="4297680"/>
            <a:ext cx="3566160" cy="5486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Second hardware unit; ZetaBreak spectral readout demonstration; Series A close</a:t>
            </a:r>
            <a:endParaRPr b="0" i="0" sz="1100" u="none" cap="none" strike="noStrike">
              <a:solidFill>
                <a:schemeClr val="dk1"/>
              </a:solidFill>
              <a:latin typeface="Calibri"/>
              <a:ea typeface="Calibri"/>
              <a:cs typeface="Calibri"/>
              <a:sym typeface="Calibri"/>
            </a:endParaRPr>
          </a:p>
        </p:txBody>
      </p:sp>
      <p:sp>
        <p:nvSpPr>
          <p:cNvPr id="322" name="Google Shape;322;p18"/>
          <p:cNvSpPr/>
          <p:nvPr/>
        </p:nvSpPr>
        <p:spPr>
          <a:xfrm>
            <a:off x="6309360" y="5001768"/>
            <a:ext cx="201168" cy="201168"/>
          </a:xfrm>
          <a:prstGeom prst="ellipse">
            <a:avLst/>
          </a:prstGeom>
          <a:solidFill>
            <a:srgbClr val="8B5C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8"/>
          <p:cNvSpPr/>
          <p:nvPr/>
        </p:nvSpPr>
        <p:spPr>
          <a:xfrm>
            <a:off x="6675120" y="4937760"/>
            <a:ext cx="128016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100"/>
              <a:buFont typeface="Calibri"/>
              <a:buNone/>
            </a:pPr>
            <a:r>
              <a:rPr b="1" i="0" lang="en-US" sz="1100" u="none" cap="none" strike="noStrike">
                <a:solidFill>
                  <a:srgbClr val="06B6D4"/>
                </a:solidFill>
                <a:latin typeface="Calibri"/>
                <a:ea typeface="Calibri"/>
                <a:cs typeface="Calibri"/>
                <a:sym typeface="Calibri"/>
              </a:rPr>
              <a:t>Months 24-36</a:t>
            </a:r>
            <a:endParaRPr b="0" i="0" sz="1100" u="none" cap="none" strike="noStrike">
              <a:solidFill>
                <a:schemeClr val="dk1"/>
              </a:solidFill>
              <a:latin typeface="Calibri"/>
              <a:ea typeface="Calibri"/>
              <a:cs typeface="Calibri"/>
              <a:sym typeface="Calibri"/>
            </a:endParaRPr>
          </a:p>
        </p:txBody>
      </p:sp>
      <p:sp>
        <p:nvSpPr>
          <p:cNvPr id="324" name="Google Shape;324;p18"/>
          <p:cNvSpPr/>
          <p:nvPr/>
        </p:nvSpPr>
        <p:spPr>
          <a:xfrm>
            <a:off x="8001000" y="4937760"/>
            <a:ext cx="3566160" cy="5486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DoD / IC pilot contracts; pharma microscopy partnership; KerrSense bench gravimetry</a:t>
            </a:r>
            <a:endParaRPr b="0" i="0" sz="1100" u="none" cap="none" strike="noStrike">
              <a:solidFill>
                <a:schemeClr val="dk1"/>
              </a:solidFill>
              <a:latin typeface="Calibri"/>
              <a:ea typeface="Calibri"/>
              <a:cs typeface="Calibri"/>
              <a:sym typeface="Calibri"/>
            </a:endParaRPr>
          </a:p>
        </p:txBody>
      </p:sp>
      <p:sp>
        <p:nvSpPr>
          <p:cNvPr id="325" name="Google Shape;325;p18"/>
          <p:cNvSpPr/>
          <p:nvPr/>
        </p:nvSpPr>
        <p:spPr>
          <a:xfrm>
            <a:off x="548640" y="5897880"/>
            <a:ext cx="11064240"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Non-dilutive grant stack target across 24 months: $5M to $15M layered (NSF, DARPA MTO/DSO/I2O, DoD SBIR, NASA, DOE BES/FES, IARPA, ARPA-H, NATO DIANA, Templeton, FQXi, Schmidt Sciences AI2050).</a:t>
            </a:r>
            <a:endParaRPr b="0" i="0" sz="1000" u="none" cap="none" strike="noStrike">
              <a:solidFill>
                <a:schemeClr val="dk1"/>
              </a:solidFill>
              <a:latin typeface="Calibri"/>
              <a:ea typeface="Calibri"/>
              <a:cs typeface="Calibri"/>
              <a:sym typeface="Calibri"/>
            </a:endParaRPr>
          </a:p>
        </p:txBody>
      </p:sp>
      <p:sp>
        <p:nvSpPr>
          <p:cNvPr id="326" name="Google Shape;326;p18"/>
          <p:cNvSpPr/>
          <p:nvPr/>
        </p:nvSpPr>
        <p:spPr>
          <a:xfrm>
            <a:off x="457200" y="6446520"/>
            <a:ext cx="987552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327" name="Google Shape;327;p18"/>
          <p:cNvSpPr/>
          <p:nvPr/>
        </p:nvSpPr>
        <p:spPr>
          <a:xfrm>
            <a:off x="10789920" y="644652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12 / 13</a:t>
            </a:r>
            <a:endParaRPr b="0" i="0" sz="900" u="none" cap="none" strike="noStrike">
              <a:solidFill>
                <a:schemeClr val="dk1"/>
              </a:solidFill>
              <a:latin typeface="Calibri"/>
              <a:ea typeface="Calibri"/>
              <a:cs typeface="Calibri"/>
              <a:sym typeface="Calibri"/>
            </a:endParaRPr>
          </a:p>
        </p:txBody>
      </p:sp>
      <p:sp>
        <p:nvSpPr>
          <p:cNvPr id="328" name="Google Shape;328;p18"/>
          <p:cNvSpPr/>
          <p:nvPr/>
        </p:nvSpPr>
        <p:spPr>
          <a:xfrm>
            <a:off x="457200" y="164592"/>
            <a:ext cx="18288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800"/>
              <a:buFont typeface="Calibri"/>
              <a:buNone/>
            </a:pPr>
            <a:r>
              <a:rPr b="0" i="0" lang="en-US" sz="800" u="none" cap="none" strike="noStrike">
                <a:solidFill>
                  <a:srgbClr val="94A3B8"/>
                </a:solidFill>
                <a:latin typeface="Calibri"/>
                <a:ea typeface="Calibri"/>
                <a:cs typeface="Calibri"/>
                <a:sym typeface="Calibri"/>
              </a:rPr>
              <a:t>CONFIDENTIAL</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1029"/>
        </a:solidFill>
      </p:bgPr>
    </p:bg>
    <p:spTree>
      <p:nvGrpSpPr>
        <p:cNvPr id="333" name="Shape 333"/>
        <p:cNvGrpSpPr/>
        <p:nvPr/>
      </p:nvGrpSpPr>
      <p:grpSpPr>
        <a:xfrm>
          <a:off x="0" y="0"/>
          <a:ext cx="0" cy="0"/>
          <a:chOff x="0" y="0"/>
          <a:chExt cx="0" cy="0"/>
        </a:xfrm>
      </p:grpSpPr>
      <p:pic>
        <p:nvPicPr>
          <p:cNvPr descr="preencoded.png" id="334" name="Google Shape;334;p19"/>
          <p:cNvPicPr preferRelativeResize="0"/>
          <p:nvPr/>
        </p:nvPicPr>
        <p:blipFill rotWithShape="1">
          <a:blip r:embed="rId3">
            <a:alphaModFix amt="70000"/>
          </a:blip>
          <a:srcRect b="0" l="0" r="0" t="0"/>
          <a:stretch/>
        </p:blipFill>
        <p:spPr>
          <a:xfrm>
            <a:off x="8046720" y="-457200"/>
            <a:ext cx="5486400" cy="5486400"/>
          </a:xfrm>
          <a:prstGeom prst="rect">
            <a:avLst/>
          </a:prstGeom>
          <a:noFill/>
          <a:ln>
            <a:noFill/>
          </a:ln>
        </p:spPr>
      </p:pic>
      <p:sp>
        <p:nvSpPr>
          <p:cNvPr id="335" name="Google Shape;335;p19"/>
          <p:cNvSpPr/>
          <p:nvPr/>
        </p:nvSpPr>
        <p:spPr>
          <a:xfrm>
            <a:off x="640080" y="640080"/>
            <a:ext cx="731520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200"/>
              <a:buFont typeface="Calibri"/>
              <a:buNone/>
            </a:pPr>
            <a:r>
              <a:rPr b="1" i="0" lang="en-US" sz="1200" u="none" cap="none" strike="noStrike">
                <a:solidFill>
                  <a:srgbClr val="06B6D4"/>
                </a:solidFill>
                <a:latin typeface="Calibri"/>
                <a:ea typeface="Calibri"/>
                <a:cs typeface="Calibri"/>
                <a:sym typeface="Calibri"/>
              </a:rPr>
              <a:t>The ask</a:t>
            </a:r>
            <a:endParaRPr b="0" i="0" sz="1200" u="none" cap="none" strike="noStrike">
              <a:solidFill>
                <a:schemeClr val="dk1"/>
              </a:solidFill>
              <a:latin typeface="Calibri"/>
              <a:ea typeface="Calibri"/>
              <a:cs typeface="Calibri"/>
              <a:sym typeface="Calibri"/>
            </a:endParaRPr>
          </a:p>
        </p:txBody>
      </p:sp>
      <p:sp>
        <p:nvSpPr>
          <p:cNvPr id="336" name="Google Shape;336;p19"/>
          <p:cNvSpPr/>
          <p:nvPr/>
        </p:nvSpPr>
        <p:spPr>
          <a:xfrm>
            <a:off x="640080" y="1097280"/>
            <a:ext cx="7315200" cy="10972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7200"/>
              <a:buFont typeface="Calibri"/>
              <a:buNone/>
            </a:pPr>
            <a:r>
              <a:rPr b="1" i="0" lang="en-US" sz="7200" u="none" cap="none" strike="noStrike">
                <a:solidFill>
                  <a:srgbClr val="FFFFFF"/>
                </a:solidFill>
                <a:latin typeface="Calibri"/>
                <a:ea typeface="Calibri"/>
                <a:cs typeface="Calibri"/>
                <a:sym typeface="Calibri"/>
              </a:rPr>
              <a:t>$5M Seed</a:t>
            </a:r>
            <a:endParaRPr b="0" i="0" sz="7200" u="none" cap="none" strike="noStrike">
              <a:solidFill>
                <a:schemeClr val="dk1"/>
              </a:solidFill>
              <a:latin typeface="Calibri"/>
              <a:ea typeface="Calibri"/>
              <a:cs typeface="Calibri"/>
              <a:sym typeface="Calibri"/>
            </a:endParaRPr>
          </a:p>
        </p:txBody>
      </p:sp>
      <p:sp>
        <p:nvSpPr>
          <p:cNvPr id="337" name="Google Shape;337;p19"/>
          <p:cNvSpPr/>
          <p:nvPr/>
        </p:nvSpPr>
        <p:spPr>
          <a:xfrm>
            <a:off x="640080" y="2286000"/>
            <a:ext cx="73152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2000"/>
              <a:buFont typeface="Calibri"/>
              <a:buNone/>
            </a:pPr>
            <a:r>
              <a:rPr b="0" i="0" lang="en-US" sz="2000" u="none" cap="none" strike="noStrike">
                <a:solidFill>
                  <a:srgbClr val="06B6D4"/>
                </a:solidFill>
                <a:latin typeface="Calibri"/>
                <a:ea typeface="Calibri"/>
                <a:cs typeface="Calibri"/>
                <a:sym typeface="Calibri"/>
              </a:rPr>
              <a:t>$20M pre-money SAFE  •  Closing fall 2026</a:t>
            </a:r>
            <a:endParaRPr b="0" i="0" sz="2000" u="none" cap="none" strike="noStrike">
              <a:solidFill>
                <a:schemeClr val="dk1"/>
              </a:solidFill>
              <a:latin typeface="Calibri"/>
              <a:ea typeface="Calibri"/>
              <a:cs typeface="Calibri"/>
              <a:sym typeface="Calibri"/>
            </a:endParaRPr>
          </a:p>
        </p:txBody>
      </p:sp>
      <p:sp>
        <p:nvSpPr>
          <p:cNvPr id="338" name="Google Shape;338;p19"/>
          <p:cNvSpPr/>
          <p:nvPr/>
        </p:nvSpPr>
        <p:spPr>
          <a:xfrm>
            <a:off x="640080" y="2926080"/>
            <a:ext cx="6583680" cy="12801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2E8F0"/>
              </a:buClr>
              <a:buSzPts val="1400"/>
              <a:buFont typeface="Calibri"/>
              <a:buNone/>
            </a:pPr>
            <a:r>
              <a:rPr b="0" i="0" lang="en-US" sz="1400" u="none" cap="none" strike="noStrike">
                <a:solidFill>
                  <a:srgbClr val="E2E8F0"/>
                </a:solidFill>
                <a:latin typeface="Calibri"/>
                <a:ea typeface="Calibri"/>
                <a:cs typeface="Calibri"/>
                <a:sym typeface="Calibri"/>
              </a:rPr>
              <a:t>Funds the shared topological-photon sensor stack and the first two vertical demonstrators. Series A target $25M-$40M at 24 months, anchored on near-term revenue plus DoD/IC pilots.</a:t>
            </a:r>
            <a:endParaRPr b="0" i="0" sz="1400" u="none" cap="none" strike="noStrike">
              <a:solidFill>
                <a:schemeClr val="dk1"/>
              </a:solidFill>
              <a:latin typeface="Calibri"/>
              <a:ea typeface="Calibri"/>
              <a:cs typeface="Calibri"/>
              <a:sym typeface="Calibri"/>
            </a:endParaRPr>
          </a:p>
        </p:txBody>
      </p:sp>
      <p:sp>
        <p:nvSpPr>
          <p:cNvPr id="339" name="Google Shape;339;p19"/>
          <p:cNvSpPr/>
          <p:nvPr/>
        </p:nvSpPr>
        <p:spPr>
          <a:xfrm>
            <a:off x="640080" y="4572000"/>
            <a:ext cx="6583680" cy="1737360"/>
          </a:xfrm>
          <a:prstGeom prst="rect">
            <a:avLst/>
          </a:prstGeom>
          <a:solidFill>
            <a:srgbClr val="111733"/>
          </a:solidFill>
          <a:ln cap="flat" cmpd="sng" w="19050">
            <a:solidFill>
              <a:srgbClr val="06B6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9"/>
          <p:cNvSpPr/>
          <p:nvPr/>
        </p:nvSpPr>
        <p:spPr>
          <a:xfrm>
            <a:off x="914400" y="4736592"/>
            <a:ext cx="6217920" cy="4114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Trevor Nestor</a:t>
            </a:r>
            <a:endParaRPr b="0" i="0" sz="2000" u="none" cap="none" strike="noStrike">
              <a:solidFill>
                <a:schemeClr val="dk1"/>
              </a:solidFill>
              <a:latin typeface="Calibri"/>
              <a:ea typeface="Calibri"/>
              <a:cs typeface="Calibri"/>
              <a:sym typeface="Calibri"/>
            </a:endParaRPr>
          </a:p>
        </p:txBody>
      </p:sp>
      <p:sp>
        <p:nvSpPr>
          <p:cNvPr id="341" name="Google Shape;341;p19"/>
          <p:cNvSpPr/>
          <p:nvPr/>
        </p:nvSpPr>
        <p:spPr>
          <a:xfrm>
            <a:off x="914400" y="5120640"/>
            <a:ext cx="6217920" cy="32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300"/>
              <a:buFont typeface="Calibri"/>
              <a:buNone/>
            </a:pPr>
            <a:r>
              <a:rPr b="0" i="0" lang="en-US" sz="1300" u="none" cap="none" strike="noStrike">
                <a:solidFill>
                  <a:srgbClr val="06B6D4"/>
                </a:solidFill>
                <a:latin typeface="Calibri"/>
                <a:ea typeface="Calibri"/>
                <a:cs typeface="Calibri"/>
                <a:sym typeface="Calibri"/>
              </a:rPr>
              <a:t>Founder and CEO, Dreamscape Systems Inc.</a:t>
            </a:r>
            <a:endParaRPr b="0" i="0" sz="1300" u="none" cap="none" strike="noStrike">
              <a:solidFill>
                <a:schemeClr val="dk1"/>
              </a:solidFill>
              <a:latin typeface="Calibri"/>
              <a:ea typeface="Calibri"/>
              <a:cs typeface="Calibri"/>
              <a:sym typeface="Calibri"/>
            </a:endParaRPr>
          </a:p>
        </p:txBody>
      </p:sp>
      <p:sp>
        <p:nvSpPr>
          <p:cNvPr id="342" name="Google Shape;342;p19"/>
          <p:cNvSpPr/>
          <p:nvPr/>
        </p:nvSpPr>
        <p:spPr>
          <a:xfrm>
            <a:off x="914400" y="5486400"/>
            <a:ext cx="6217920" cy="7772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trevornestor@dreamscapesystemsinc.com</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E2E8F0"/>
              </a:buClr>
              <a:buSzPts val="1200"/>
              <a:buFont typeface="Calibri"/>
              <a:buNone/>
            </a:pPr>
            <a:r>
              <a:rPr b="0" i="0" lang="en-US" sz="1200" u="none" cap="none" strike="noStrike">
                <a:solidFill>
                  <a:srgbClr val="E2E8F0"/>
                </a:solidFill>
                <a:latin typeface="Calibri"/>
                <a:ea typeface="Calibri"/>
                <a:cs typeface="Calibri"/>
                <a:sym typeface="Calibri"/>
              </a:rPr>
              <a:t>+1 720 435 7075</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E2E8F0"/>
              </a:buClr>
              <a:buSzPts val="1200"/>
              <a:buFont typeface="Calibri"/>
              <a:buNone/>
            </a:pPr>
            <a:r>
              <a:rPr b="0" i="0" lang="en-US" sz="1200" u="none" cap="none" strike="noStrike">
                <a:solidFill>
                  <a:srgbClr val="E2E8F0"/>
                </a:solidFill>
                <a:latin typeface="Calibri"/>
                <a:ea typeface="Calibri"/>
                <a:cs typeface="Calibri"/>
                <a:sym typeface="Calibri"/>
              </a:rPr>
              <a:t>dreamscapesystemsinc.com  •  trevornestor.com</a:t>
            </a:r>
            <a:endParaRPr b="0" i="0" sz="1200" u="none" cap="none" strike="noStrike">
              <a:solidFill>
                <a:schemeClr val="dk1"/>
              </a:solidFill>
              <a:latin typeface="Calibri"/>
              <a:ea typeface="Calibri"/>
              <a:cs typeface="Calibri"/>
              <a:sym typeface="Calibri"/>
            </a:endParaRPr>
          </a:p>
        </p:txBody>
      </p:sp>
      <p:sp>
        <p:nvSpPr>
          <p:cNvPr id="343" name="Google Shape;343;p19"/>
          <p:cNvSpPr/>
          <p:nvPr/>
        </p:nvSpPr>
        <p:spPr>
          <a:xfrm>
            <a:off x="640080" y="6492240"/>
            <a:ext cx="914400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900"/>
              <a:buFont typeface="Calibri"/>
              <a:buNone/>
            </a:pPr>
            <a:r>
              <a:rPr b="0" i="0" lang="en-US" sz="900" u="none" cap="none" strike="noStrike">
                <a:solidFill>
                  <a:srgbClr val="64748B"/>
                </a:solidFill>
                <a:latin typeface="Calibri"/>
                <a:ea typeface="Calibri"/>
                <a:cs typeface="Calibri"/>
                <a:sym typeface="Calibri"/>
              </a:rPr>
              <a:t>CONFIDENTIAL  •  May 2026  •  Dreamscape Systems Inc.</a:t>
            </a:r>
            <a:endParaRPr b="0" i="0" sz="900" u="none" cap="none" strike="noStrike">
              <a:solidFill>
                <a:schemeClr val="dk1"/>
              </a:solidFill>
              <a:latin typeface="Calibri"/>
              <a:ea typeface="Calibri"/>
              <a:cs typeface="Calibri"/>
              <a:sym typeface="Calibri"/>
            </a:endParaRPr>
          </a:p>
        </p:txBody>
      </p:sp>
      <p:sp>
        <p:nvSpPr>
          <p:cNvPr id="344" name="Google Shape;344;p19"/>
          <p:cNvSpPr/>
          <p:nvPr/>
        </p:nvSpPr>
        <p:spPr>
          <a:xfrm>
            <a:off x="10789920" y="649224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64748B"/>
              </a:buClr>
              <a:buSzPts val="900"/>
              <a:buFont typeface="Calibri"/>
              <a:buNone/>
            </a:pPr>
            <a:r>
              <a:rPr b="0" i="0" lang="en-US" sz="900" u="none" cap="none" strike="noStrike">
                <a:solidFill>
                  <a:srgbClr val="64748B"/>
                </a:solidFill>
                <a:latin typeface="Calibri"/>
                <a:ea typeface="Calibri"/>
                <a:cs typeface="Calibri"/>
                <a:sym typeface="Calibri"/>
              </a:rPr>
              <a:t>13 / 13</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 name="Shape 28"/>
        <p:cNvGrpSpPr/>
        <p:nvPr/>
      </p:nvGrpSpPr>
      <p:grpSpPr>
        <a:xfrm>
          <a:off x="0" y="0"/>
          <a:ext cx="0" cy="0"/>
          <a:chOff x="0" y="0"/>
          <a:chExt cx="0" cy="0"/>
        </a:xfrm>
      </p:grpSpPr>
      <p:sp>
        <p:nvSpPr>
          <p:cNvPr id="29" name="Google Shape;29;p4"/>
          <p:cNvSpPr/>
          <p:nvPr/>
        </p:nvSpPr>
        <p:spPr>
          <a:xfrm>
            <a:off x="640080" y="640080"/>
            <a:ext cx="7315200" cy="36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200"/>
              <a:buFont typeface="Calibri"/>
              <a:buNone/>
            </a:pPr>
            <a:r>
              <a:t/>
            </a:r>
            <a:endParaRPr b="0" i="1" sz="1200" u="none" cap="none" strike="noStrike">
              <a:solidFill>
                <a:srgbClr val="82DE15"/>
              </a:solidFill>
              <a:latin typeface="Calibri"/>
              <a:ea typeface="Calibri"/>
              <a:cs typeface="Calibri"/>
              <a:sym typeface="Calibri"/>
            </a:endParaRPr>
          </a:p>
        </p:txBody>
      </p:sp>
      <p:sp>
        <p:nvSpPr>
          <p:cNvPr id="30" name="Google Shape;30;p4"/>
          <p:cNvSpPr/>
          <p:nvPr/>
        </p:nvSpPr>
        <p:spPr>
          <a:xfrm>
            <a:off x="457200" y="-105993"/>
            <a:ext cx="7955400" cy="1252800"/>
          </a:xfrm>
          <a:prstGeom prst="rect">
            <a:avLst/>
          </a:prstGeom>
          <a:noFill/>
          <a:ln>
            <a:noFill/>
          </a:ln>
        </p:spPr>
        <p:txBody>
          <a:bodyPr anchorCtr="0" anchor="ctr" bIns="45700" lIns="91425" spcFirstLastPara="1" rIns="91425" wrap="square" tIns="45700">
            <a:noAutofit/>
          </a:bodyPr>
          <a:lstStyle/>
          <a:p>
            <a:pPr indent="0" lvl="0" marL="0" marR="0" rtl="0" algn="l">
              <a:lnSpc>
                <a:spcPct val="109375"/>
              </a:lnSpc>
              <a:spcBef>
                <a:spcPts val="0"/>
              </a:spcBef>
              <a:spcAft>
                <a:spcPts val="0"/>
              </a:spcAft>
              <a:buClr>
                <a:srgbClr val="06B6D4"/>
              </a:buClr>
              <a:buSzPts val="6400"/>
              <a:buFont typeface="Calibri"/>
              <a:buNone/>
            </a:pPr>
            <a:r>
              <a:rPr b="1" i="1" lang="en-US" sz="6400" u="none" cap="none" strike="noStrike">
                <a:solidFill>
                  <a:srgbClr val="82DE15"/>
                </a:solidFill>
                <a:latin typeface="Calibri"/>
                <a:ea typeface="Calibri"/>
                <a:cs typeface="Calibri"/>
                <a:sym typeface="Calibri"/>
              </a:rPr>
              <a:t>Founder Story…</a:t>
            </a:r>
            <a:endParaRPr b="1" i="1" sz="6400" u="none" cap="none" strike="noStrike">
              <a:solidFill>
                <a:srgbClr val="82DE15"/>
              </a:solidFill>
              <a:latin typeface="Calibri"/>
              <a:ea typeface="Calibri"/>
              <a:cs typeface="Calibri"/>
              <a:sym typeface="Calibri"/>
            </a:endParaRPr>
          </a:p>
        </p:txBody>
      </p:sp>
      <p:sp>
        <p:nvSpPr>
          <p:cNvPr id="31" name="Google Shape;31;p4"/>
          <p:cNvSpPr/>
          <p:nvPr/>
        </p:nvSpPr>
        <p:spPr>
          <a:xfrm>
            <a:off x="640075" y="1029825"/>
            <a:ext cx="8806800" cy="212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2E8F0"/>
              </a:buClr>
              <a:buSzPts val="1600"/>
              <a:buFont typeface="Calibri"/>
              <a:buNone/>
            </a:pPr>
            <a:r>
              <a:rPr b="0" i="1" lang="en-US" sz="1600" u="none" cap="none" strike="noStrike">
                <a:solidFill>
                  <a:srgbClr val="FF0000"/>
                </a:solidFill>
                <a:highlight>
                  <a:srgbClr val="000000"/>
                </a:highlight>
                <a:latin typeface="Calibri"/>
                <a:ea typeface="Calibri"/>
                <a:cs typeface="Calibri"/>
                <a:sym typeface="Calibri"/>
              </a:rPr>
              <a:t>It all started with a quest to answer one question - what makes us humans different from machines? </a:t>
            </a:r>
            <a:endParaRPr b="0" i="1" sz="1600" u="none" cap="none" strike="noStrike">
              <a:solidFill>
                <a:srgbClr val="FF0000"/>
              </a:solidFill>
              <a:highlight>
                <a:srgbClr val="000000"/>
              </a:highlight>
              <a:latin typeface="Calibri"/>
              <a:ea typeface="Calibri"/>
              <a:cs typeface="Calibri"/>
              <a:sym typeface="Calibri"/>
            </a:endParaRPr>
          </a:p>
          <a:p>
            <a:pPr indent="0" lvl="0" marL="0" marR="0" rtl="0" algn="l">
              <a:lnSpc>
                <a:spcPct val="100000"/>
              </a:lnSpc>
              <a:spcBef>
                <a:spcPts val="0"/>
              </a:spcBef>
              <a:spcAft>
                <a:spcPts val="0"/>
              </a:spcAft>
              <a:buClr>
                <a:srgbClr val="E2E8F0"/>
              </a:buClr>
              <a:buSzPts val="1600"/>
              <a:buFont typeface="Calibri"/>
              <a:buNone/>
            </a:pPr>
            <a:r>
              <a:t/>
            </a:r>
            <a:endParaRPr b="0" i="1" sz="1600" u="none" cap="none" strike="noStrike">
              <a:solidFill>
                <a:srgbClr val="FF0000"/>
              </a:solidFill>
              <a:highlight>
                <a:srgbClr val="000000"/>
              </a:highlight>
              <a:latin typeface="Calibri"/>
              <a:ea typeface="Calibri"/>
              <a:cs typeface="Calibri"/>
              <a:sym typeface="Calibri"/>
            </a:endParaRPr>
          </a:p>
          <a:p>
            <a:pPr indent="0" lvl="0" marL="0" marR="0" rtl="0" algn="l">
              <a:lnSpc>
                <a:spcPct val="100000"/>
              </a:lnSpc>
              <a:spcBef>
                <a:spcPts val="0"/>
              </a:spcBef>
              <a:spcAft>
                <a:spcPts val="0"/>
              </a:spcAft>
              <a:buClr>
                <a:srgbClr val="E2E8F0"/>
              </a:buClr>
              <a:buSzPts val="1600"/>
              <a:buFont typeface="Calibri"/>
              <a:buNone/>
            </a:pPr>
            <a:r>
              <a:rPr b="0" i="1" lang="en-US" sz="1600" u="none" cap="none" strike="noStrike">
                <a:solidFill>
                  <a:srgbClr val="FF0000"/>
                </a:solidFill>
                <a:highlight>
                  <a:srgbClr val="000000"/>
                </a:highlight>
                <a:latin typeface="Calibri"/>
                <a:ea typeface="Calibri"/>
                <a:cs typeface="Calibri"/>
                <a:sym typeface="Calibri"/>
              </a:rPr>
              <a:t>In 2010, Trevor Nestor, appealing to Godel’s Incompleteness theorems, bet his friend Pedro Amaral at the University of California, Berkeley, that Stephen Hawking was wrong - that it was not possible to emulate a human mind in a classical computer - and that the brain must operate on new physics to explain perceptual binding. As it turns out, this physics sits at the intersection of new technology that will become central to the future of remote sensing, post-quantum cryptanalysis, energy efficient edge computing, novel methods of bio-imaging, and even gravitometry.</a:t>
            </a:r>
            <a:endParaRPr b="0" i="1" sz="1600" u="none" cap="none" strike="noStrike">
              <a:solidFill>
                <a:srgbClr val="FF0000"/>
              </a:solidFill>
              <a:highlight>
                <a:srgbClr val="000000"/>
              </a:highlight>
              <a:latin typeface="Calibri"/>
              <a:ea typeface="Calibri"/>
              <a:cs typeface="Calibri"/>
              <a:sym typeface="Calibri"/>
            </a:endParaRPr>
          </a:p>
          <a:p>
            <a:pPr indent="0" lvl="0" marL="0" marR="0" rtl="0" algn="l">
              <a:lnSpc>
                <a:spcPct val="100000"/>
              </a:lnSpc>
              <a:spcBef>
                <a:spcPts val="0"/>
              </a:spcBef>
              <a:spcAft>
                <a:spcPts val="0"/>
              </a:spcAft>
              <a:buClr>
                <a:srgbClr val="E2E8F0"/>
              </a:buClr>
              <a:buSzPts val="1600"/>
              <a:buFont typeface="Calibri"/>
              <a:buNone/>
            </a:pPr>
            <a:r>
              <a:t/>
            </a:r>
            <a:endParaRPr b="0" i="1" sz="1600" u="none" cap="none" strike="noStrike">
              <a:solidFill>
                <a:srgbClr val="FF0000"/>
              </a:solidFill>
              <a:highlight>
                <a:srgbClr val="000000"/>
              </a:highlight>
              <a:latin typeface="Calibri"/>
              <a:ea typeface="Calibri"/>
              <a:cs typeface="Calibri"/>
              <a:sym typeface="Calibri"/>
            </a:endParaRPr>
          </a:p>
          <a:p>
            <a:pPr indent="0" lvl="0" marL="0" marR="0" rtl="0" algn="l">
              <a:lnSpc>
                <a:spcPct val="100000"/>
              </a:lnSpc>
              <a:spcBef>
                <a:spcPts val="0"/>
              </a:spcBef>
              <a:spcAft>
                <a:spcPts val="0"/>
              </a:spcAft>
              <a:buClr>
                <a:srgbClr val="E2E8F0"/>
              </a:buClr>
              <a:buSzPts val="1600"/>
              <a:buFont typeface="Calibri"/>
              <a:buNone/>
            </a:pPr>
            <a:r>
              <a:t/>
            </a:r>
            <a:endParaRPr b="0" i="1" sz="1600" u="none" cap="none" strike="noStrike">
              <a:solidFill>
                <a:srgbClr val="FF0000"/>
              </a:solidFill>
              <a:highlight>
                <a:srgbClr val="000000"/>
              </a:highlight>
              <a:latin typeface="Calibri"/>
              <a:ea typeface="Calibri"/>
              <a:cs typeface="Calibri"/>
              <a:sym typeface="Calibri"/>
            </a:endParaRPr>
          </a:p>
        </p:txBody>
      </p:sp>
      <p:sp>
        <p:nvSpPr>
          <p:cNvPr id="32" name="Google Shape;32;p4"/>
          <p:cNvSpPr/>
          <p:nvPr/>
        </p:nvSpPr>
        <p:spPr>
          <a:xfrm>
            <a:off x="457200" y="6446520"/>
            <a:ext cx="9875400" cy="274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900"/>
              <a:buFont typeface="Calibri"/>
              <a:buNone/>
            </a:pPr>
            <a:r>
              <a:rPr b="0" i="0" lang="en-US" sz="900" u="none" cap="none" strike="noStrike">
                <a:solidFill>
                  <a:srgbClr val="64748B"/>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33" name="Google Shape;33;p4"/>
          <p:cNvSpPr/>
          <p:nvPr/>
        </p:nvSpPr>
        <p:spPr>
          <a:xfrm>
            <a:off x="10789920" y="6446520"/>
            <a:ext cx="914400" cy="274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64748B"/>
              </a:buClr>
              <a:buSzPts val="900"/>
              <a:buFont typeface="Calibri"/>
              <a:buNone/>
            </a:pPr>
            <a:r>
              <a:rPr b="0" i="0" lang="en-US" sz="900" u="none" cap="none" strike="noStrike">
                <a:solidFill>
                  <a:srgbClr val="64748B"/>
                </a:solidFill>
                <a:latin typeface="Calibri"/>
                <a:ea typeface="Calibri"/>
                <a:cs typeface="Calibri"/>
                <a:sym typeface="Calibri"/>
              </a:rPr>
              <a:t>1 / 13</a:t>
            </a:r>
            <a:endParaRPr b="0" i="0" sz="900" u="none" cap="none" strike="noStrike">
              <a:solidFill>
                <a:schemeClr val="dk1"/>
              </a:solidFill>
              <a:latin typeface="Calibri"/>
              <a:ea typeface="Calibri"/>
              <a:cs typeface="Calibri"/>
              <a:sym typeface="Calibri"/>
            </a:endParaRPr>
          </a:p>
        </p:txBody>
      </p:sp>
      <p:pic>
        <p:nvPicPr>
          <p:cNvPr id="34" name="Google Shape;34;p4"/>
          <p:cNvPicPr preferRelativeResize="0"/>
          <p:nvPr/>
        </p:nvPicPr>
        <p:blipFill rotWithShape="1">
          <a:blip r:embed="rId3">
            <a:alphaModFix/>
          </a:blip>
          <a:srcRect b="0" l="0" r="0" t="0"/>
          <a:stretch/>
        </p:blipFill>
        <p:spPr>
          <a:xfrm>
            <a:off x="8097925" y="5531012"/>
            <a:ext cx="3697325" cy="915525"/>
          </a:xfrm>
          <a:prstGeom prst="rect">
            <a:avLst/>
          </a:prstGeom>
          <a:noFill/>
          <a:ln>
            <a:noFill/>
          </a:ln>
        </p:spPr>
      </p:pic>
      <p:pic>
        <p:nvPicPr>
          <p:cNvPr id="35" name="Google Shape;35;p4"/>
          <p:cNvPicPr preferRelativeResize="0"/>
          <p:nvPr/>
        </p:nvPicPr>
        <p:blipFill rotWithShape="1">
          <a:blip r:embed="rId4">
            <a:alphaModFix/>
          </a:blip>
          <a:srcRect b="0" l="0" r="0" t="0"/>
          <a:stretch/>
        </p:blipFill>
        <p:spPr>
          <a:xfrm>
            <a:off x="9619375" y="183100"/>
            <a:ext cx="2084949" cy="2779950"/>
          </a:xfrm>
          <a:prstGeom prst="rect">
            <a:avLst/>
          </a:prstGeom>
          <a:noFill/>
          <a:ln>
            <a:noFill/>
          </a:ln>
        </p:spPr>
      </p:pic>
      <p:sp>
        <p:nvSpPr>
          <p:cNvPr id="36" name="Google Shape;36;p4"/>
          <p:cNvSpPr txBox="1"/>
          <p:nvPr/>
        </p:nvSpPr>
        <p:spPr>
          <a:xfrm>
            <a:off x="613525" y="3044997"/>
            <a:ext cx="11090700" cy="125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2E8F0"/>
              </a:buClr>
              <a:buSzPts val="1600"/>
              <a:buFont typeface="Calibri"/>
              <a:buNone/>
            </a:pPr>
            <a:r>
              <a:rPr b="0" i="1" lang="en-US" sz="1600" u="none" cap="none" strike="noStrike">
                <a:solidFill>
                  <a:srgbClr val="FF0000"/>
                </a:solidFill>
                <a:highlight>
                  <a:schemeClr val="dk1"/>
                </a:highlight>
                <a:latin typeface="Calibri"/>
                <a:ea typeface="Calibri"/>
                <a:cs typeface="Calibri"/>
                <a:sym typeface="Calibri"/>
              </a:rPr>
              <a:t>It was then Trevor Nestor was introduced to the work of Dr. Penrose: “The Emperor’s New Mind” where he was surprised to find that Dr. Penrose - the mentor of Stephen Hawking - had come to the same conclusion. To make matters more interesting - the perceptual binding problem was related to lattice problems implicated in post-quantum cryptography - and Trevor’s professor Dr. Borcherds was a fields medalist and expert in both lattice maths as well as theories of quantum gravity.</a:t>
            </a:r>
            <a:endParaRPr b="0" i="1" sz="1600" u="none" cap="none" strike="noStrike">
              <a:solidFill>
                <a:srgbClr val="FF0000"/>
              </a:solidFill>
              <a:highlight>
                <a:schemeClr val="dk1"/>
              </a:highlight>
              <a:latin typeface="Calibri"/>
              <a:ea typeface="Calibri"/>
              <a:cs typeface="Calibri"/>
              <a:sym typeface="Calibri"/>
            </a:endParaRPr>
          </a:p>
          <a:p>
            <a:pPr indent="0" lvl="0" marL="0" marR="0" rtl="0" algn="l">
              <a:lnSpc>
                <a:spcPct val="100000"/>
              </a:lnSpc>
              <a:spcBef>
                <a:spcPts val="0"/>
              </a:spcBef>
              <a:spcAft>
                <a:spcPts val="0"/>
              </a:spcAft>
              <a:buClr>
                <a:srgbClr val="E2E8F0"/>
              </a:buClr>
              <a:buSzPts val="1600"/>
              <a:buFont typeface="Calibri"/>
              <a:buNone/>
            </a:pPr>
            <a:r>
              <a:t/>
            </a:r>
            <a:endParaRPr b="0" i="1" sz="1600" u="none" cap="none" strike="noStrike">
              <a:solidFill>
                <a:srgbClr val="FF0000"/>
              </a:solidFill>
              <a:highlight>
                <a:schemeClr val="dk1"/>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
          <p:cNvSpPr txBox="1"/>
          <p:nvPr/>
        </p:nvSpPr>
        <p:spPr>
          <a:xfrm>
            <a:off x="613525" y="4156550"/>
            <a:ext cx="7484400" cy="219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US" sz="1600" u="none" cap="none" strike="noStrike">
                <a:solidFill>
                  <a:srgbClr val="FF0000"/>
                </a:solidFill>
                <a:highlight>
                  <a:schemeClr val="dk1"/>
                </a:highlight>
                <a:latin typeface="Calibri"/>
                <a:ea typeface="Calibri"/>
                <a:cs typeface="Calibri"/>
                <a:sym typeface="Calibri"/>
              </a:rPr>
              <a:t>After living off-grid for several months in the harshest possible conditions (the Iowa winter where it was measurably colder than the arctic, and in the Arizona desert summer) traveling the United States in a trailer he had built, Trevor Nestor went on to work at a research and development subsidiary of Boeing (Aurora Flight Sciences), lived in Boulder, Colorado (where NIST finalized new post-quantum cryptographic standards) working at Meta in robotics, at Microsoft (where they are studying Majorana physics), and then finalized his ideas in coordination with Dr. Vopson at the Information Physics Institute in the UK - forming the basis for technology harnessing the physics of what makes us unique that current AI architectures cannot replicate.</a:t>
            </a:r>
            <a:endParaRPr b="0" i="1" sz="1600" u="none" cap="none" strike="noStrike">
              <a:solidFill>
                <a:srgbClr val="FF0000"/>
              </a:solidFill>
              <a:highlight>
                <a:schemeClr val="dk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 name="Google Shape;38;p4"/>
          <p:cNvPicPr preferRelativeResize="0"/>
          <p:nvPr/>
        </p:nvPicPr>
        <p:blipFill rotWithShape="1">
          <a:blip r:embed="rId5">
            <a:alphaModFix/>
          </a:blip>
          <a:srcRect b="0" l="0" r="0" t="0"/>
          <a:stretch/>
        </p:blipFill>
        <p:spPr>
          <a:xfrm>
            <a:off x="9619367" y="3937076"/>
            <a:ext cx="2209251" cy="1535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 name="Shape 43"/>
        <p:cNvGrpSpPr/>
        <p:nvPr/>
      </p:nvGrpSpPr>
      <p:grpSpPr>
        <a:xfrm>
          <a:off x="0" y="0"/>
          <a:ext cx="0" cy="0"/>
          <a:chOff x="0" y="0"/>
          <a:chExt cx="0" cy="0"/>
        </a:xfrm>
      </p:grpSpPr>
      <p:sp>
        <p:nvSpPr>
          <p:cNvPr id="44" name="Google Shape;44;p5"/>
          <p:cNvSpPr/>
          <p:nvPr/>
        </p:nvSpPr>
        <p:spPr>
          <a:xfrm>
            <a:off x="640080" y="640080"/>
            <a:ext cx="7315200" cy="36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200"/>
              <a:buFont typeface="Calibri"/>
              <a:buNone/>
            </a:pPr>
            <a:r>
              <a:t/>
            </a:r>
            <a:endParaRPr b="0" i="1" sz="1200" u="none" cap="none" strike="noStrike">
              <a:solidFill>
                <a:srgbClr val="82DE15"/>
              </a:solidFill>
              <a:latin typeface="Calibri"/>
              <a:ea typeface="Calibri"/>
              <a:cs typeface="Calibri"/>
              <a:sym typeface="Calibri"/>
            </a:endParaRPr>
          </a:p>
        </p:txBody>
      </p:sp>
      <p:sp>
        <p:nvSpPr>
          <p:cNvPr id="45" name="Google Shape;45;p5"/>
          <p:cNvSpPr/>
          <p:nvPr/>
        </p:nvSpPr>
        <p:spPr>
          <a:xfrm>
            <a:off x="457200" y="-106000"/>
            <a:ext cx="10596000" cy="1252800"/>
          </a:xfrm>
          <a:prstGeom prst="rect">
            <a:avLst/>
          </a:prstGeom>
          <a:noFill/>
          <a:ln>
            <a:noFill/>
          </a:ln>
        </p:spPr>
        <p:txBody>
          <a:bodyPr anchorCtr="0" anchor="ctr" bIns="45700" lIns="91425" spcFirstLastPara="1" rIns="91425" wrap="square" tIns="45700">
            <a:noAutofit/>
          </a:bodyPr>
          <a:lstStyle/>
          <a:p>
            <a:pPr indent="0" lvl="0" marL="0" marR="0" rtl="0" algn="l">
              <a:lnSpc>
                <a:spcPct val="109375"/>
              </a:lnSpc>
              <a:spcBef>
                <a:spcPts val="0"/>
              </a:spcBef>
              <a:spcAft>
                <a:spcPts val="0"/>
              </a:spcAft>
              <a:buClr>
                <a:srgbClr val="06B6D4"/>
              </a:buClr>
              <a:buSzPts val="6400"/>
              <a:buFont typeface="Calibri"/>
              <a:buNone/>
            </a:pPr>
            <a:r>
              <a:rPr b="1" i="1" lang="en-US" sz="6400" u="none" cap="none" strike="noStrike">
                <a:solidFill>
                  <a:srgbClr val="82DE15"/>
                </a:solidFill>
                <a:latin typeface="Calibri"/>
                <a:ea typeface="Calibri"/>
                <a:cs typeface="Calibri"/>
                <a:sym typeface="Calibri"/>
              </a:rPr>
              <a:t>Structured Light is the Key </a:t>
            </a:r>
            <a:endParaRPr b="1" i="1" sz="6400" u="none" cap="none" strike="noStrike">
              <a:solidFill>
                <a:srgbClr val="82DE15"/>
              </a:solidFill>
              <a:latin typeface="Calibri"/>
              <a:ea typeface="Calibri"/>
              <a:cs typeface="Calibri"/>
              <a:sym typeface="Calibri"/>
            </a:endParaRPr>
          </a:p>
        </p:txBody>
      </p:sp>
      <p:sp>
        <p:nvSpPr>
          <p:cNvPr id="46" name="Google Shape;46;p5"/>
          <p:cNvSpPr/>
          <p:nvPr/>
        </p:nvSpPr>
        <p:spPr>
          <a:xfrm>
            <a:off x="640075" y="933460"/>
            <a:ext cx="11064300" cy="212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2E8F0"/>
              </a:buClr>
              <a:buSzPts val="1600"/>
              <a:buFont typeface="Calibri"/>
              <a:buNone/>
            </a:pPr>
            <a:r>
              <a:rPr b="0" i="1" lang="en-US" sz="1600" u="none" cap="none" strike="noStrike">
                <a:solidFill>
                  <a:srgbClr val="FF0000"/>
                </a:solidFill>
                <a:highlight>
                  <a:srgbClr val="000000"/>
                </a:highlight>
                <a:latin typeface="Calibri"/>
                <a:ea typeface="Calibri"/>
                <a:cs typeface="Calibri"/>
                <a:sym typeface="Calibri"/>
              </a:rPr>
              <a:t>Optical/Spin systems have caught the interest of the world’s most powerful governments, leaders, corporations, and academics where it has been taken very seriously.</a:t>
            </a:r>
            <a:endParaRPr b="0" i="1" sz="1600" u="none" cap="none" strike="noStrike">
              <a:solidFill>
                <a:srgbClr val="FF0000"/>
              </a:solidFill>
              <a:highlight>
                <a:srgbClr val="000000"/>
              </a:highlight>
              <a:latin typeface="Calibri"/>
              <a:ea typeface="Calibri"/>
              <a:cs typeface="Calibri"/>
              <a:sym typeface="Calibri"/>
            </a:endParaRPr>
          </a:p>
          <a:p>
            <a:pPr indent="0" lvl="0" marL="0" marR="0" rtl="0" algn="l">
              <a:lnSpc>
                <a:spcPct val="100000"/>
              </a:lnSpc>
              <a:spcBef>
                <a:spcPts val="0"/>
              </a:spcBef>
              <a:spcAft>
                <a:spcPts val="0"/>
              </a:spcAft>
              <a:buClr>
                <a:srgbClr val="E2E8F0"/>
              </a:buClr>
              <a:buSzPts val="1600"/>
              <a:buFont typeface="Calibri"/>
              <a:buNone/>
            </a:pPr>
            <a:r>
              <a:t/>
            </a:r>
            <a:endParaRPr b="0" i="1" sz="1600" u="none" cap="none" strike="noStrike">
              <a:solidFill>
                <a:srgbClr val="FF0000"/>
              </a:solidFill>
              <a:highlight>
                <a:srgbClr val="000000"/>
              </a:highlight>
              <a:latin typeface="Calibri"/>
              <a:ea typeface="Calibri"/>
              <a:cs typeface="Calibri"/>
              <a:sym typeface="Calibri"/>
            </a:endParaRPr>
          </a:p>
          <a:p>
            <a:pPr indent="0" lvl="0" marL="0" marR="0" rtl="0" algn="l">
              <a:lnSpc>
                <a:spcPct val="100000"/>
              </a:lnSpc>
              <a:spcBef>
                <a:spcPts val="0"/>
              </a:spcBef>
              <a:spcAft>
                <a:spcPts val="0"/>
              </a:spcAft>
              <a:buClr>
                <a:srgbClr val="E2E8F0"/>
              </a:buClr>
              <a:buSzPts val="1600"/>
              <a:buFont typeface="Calibri"/>
              <a:buNone/>
            </a:pPr>
            <a:r>
              <a:t/>
            </a:r>
            <a:endParaRPr b="0" i="1" sz="1600" u="none" cap="none" strike="noStrike">
              <a:solidFill>
                <a:srgbClr val="FF0000"/>
              </a:solidFill>
              <a:highlight>
                <a:srgbClr val="000000"/>
              </a:highlight>
              <a:latin typeface="Calibri"/>
              <a:ea typeface="Calibri"/>
              <a:cs typeface="Calibri"/>
              <a:sym typeface="Calibri"/>
            </a:endParaRPr>
          </a:p>
        </p:txBody>
      </p:sp>
      <p:sp>
        <p:nvSpPr>
          <p:cNvPr id="47" name="Google Shape;47;p5"/>
          <p:cNvSpPr/>
          <p:nvPr/>
        </p:nvSpPr>
        <p:spPr>
          <a:xfrm>
            <a:off x="457200" y="6446520"/>
            <a:ext cx="9875400" cy="274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900"/>
              <a:buFont typeface="Calibri"/>
              <a:buNone/>
            </a:pPr>
            <a:r>
              <a:rPr b="0" i="0" lang="en-US" sz="900" u="none" cap="none" strike="noStrike">
                <a:solidFill>
                  <a:srgbClr val="64748B"/>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48" name="Google Shape;48;p5"/>
          <p:cNvSpPr/>
          <p:nvPr/>
        </p:nvSpPr>
        <p:spPr>
          <a:xfrm>
            <a:off x="10789920" y="6446520"/>
            <a:ext cx="914400" cy="274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64748B"/>
              </a:buClr>
              <a:buSzPts val="900"/>
              <a:buFont typeface="Calibri"/>
              <a:buNone/>
            </a:pPr>
            <a:r>
              <a:rPr b="0" i="0" lang="en-US" sz="900" u="none" cap="none" strike="noStrike">
                <a:solidFill>
                  <a:srgbClr val="64748B"/>
                </a:solidFill>
                <a:latin typeface="Calibri"/>
                <a:ea typeface="Calibri"/>
                <a:cs typeface="Calibri"/>
                <a:sym typeface="Calibri"/>
              </a:rPr>
              <a:t>1 / 13</a:t>
            </a:r>
            <a:endParaRPr b="0" i="0" sz="900" u="none" cap="none" strike="noStrike">
              <a:solidFill>
                <a:schemeClr val="dk1"/>
              </a:solidFill>
              <a:latin typeface="Calibri"/>
              <a:ea typeface="Calibri"/>
              <a:cs typeface="Calibri"/>
              <a:sym typeface="Calibri"/>
            </a:endParaRPr>
          </a:p>
        </p:txBody>
      </p:sp>
      <p:pic>
        <p:nvPicPr>
          <p:cNvPr id="49" name="Google Shape;49;p5"/>
          <p:cNvPicPr preferRelativeResize="0"/>
          <p:nvPr/>
        </p:nvPicPr>
        <p:blipFill rotWithShape="1">
          <a:blip r:embed="rId3">
            <a:alphaModFix/>
          </a:blip>
          <a:srcRect b="0" l="0" r="0" t="0"/>
          <a:stretch/>
        </p:blipFill>
        <p:spPr>
          <a:xfrm>
            <a:off x="457188" y="1616903"/>
            <a:ext cx="8571875" cy="4661175"/>
          </a:xfrm>
          <a:prstGeom prst="rect">
            <a:avLst/>
          </a:prstGeom>
          <a:noFill/>
          <a:ln>
            <a:noFill/>
          </a:ln>
        </p:spPr>
      </p:pic>
      <p:pic>
        <p:nvPicPr>
          <p:cNvPr id="50" name="Google Shape;50;p5"/>
          <p:cNvPicPr preferRelativeResize="0"/>
          <p:nvPr/>
        </p:nvPicPr>
        <p:blipFill rotWithShape="1">
          <a:blip r:embed="rId4">
            <a:alphaModFix/>
          </a:blip>
          <a:srcRect b="0" l="0" r="0" t="0"/>
          <a:stretch/>
        </p:blipFill>
        <p:spPr>
          <a:xfrm>
            <a:off x="9029043" y="1616900"/>
            <a:ext cx="2699098" cy="466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sp>
        <p:nvSpPr>
          <p:cNvPr id="56" name="Google Shape;56;p6"/>
          <p:cNvSpPr/>
          <p:nvPr/>
        </p:nvSpPr>
        <p:spPr>
          <a:xfrm>
            <a:off x="548640" y="502920"/>
            <a:ext cx="11064240" cy="548640"/>
          </a:xfrm>
          <a:prstGeom prst="rect">
            <a:avLst/>
          </a:prstGeom>
          <a:solidFill>
            <a:schemeClr val="lt1"/>
          </a:solidFill>
          <a:ln cap="flat" cmpd="sng" w="9525">
            <a:solidFill>
              <a:srgbClr val="82DE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3000"/>
              <a:buFont typeface="Calibri"/>
              <a:buNone/>
            </a:pPr>
            <a:r>
              <a:rPr b="1" i="1" lang="en-US" sz="3000" u="none" cap="none" strike="noStrike">
                <a:solidFill>
                  <a:srgbClr val="06B6D4"/>
                </a:solidFill>
                <a:latin typeface="Calibri"/>
                <a:ea typeface="Calibri"/>
                <a:cs typeface="Calibri"/>
                <a:sym typeface="Calibri"/>
              </a:rPr>
              <a:t>Five hard problems. One missing measurement axis.</a:t>
            </a:r>
            <a:endParaRPr b="0" i="1" sz="3000" u="none" cap="none" strike="noStrike">
              <a:solidFill>
                <a:srgbClr val="06B6D4"/>
              </a:solidFill>
              <a:latin typeface="Calibri"/>
              <a:ea typeface="Calibri"/>
              <a:cs typeface="Calibri"/>
              <a:sym typeface="Calibri"/>
            </a:endParaRPr>
          </a:p>
        </p:txBody>
      </p:sp>
      <p:sp>
        <p:nvSpPr>
          <p:cNvPr id="57" name="Google Shape;57;p6"/>
          <p:cNvSpPr/>
          <p:nvPr/>
        </p:nvSpPr>
        <p:spPr>
          <a:xfrm>
            <a:off x="548640" y="1097280"/>
            <a:ext cx="1106424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400"/>
              <a:buFont typeface="Calibri"/>
              <a:buNone/>
            </a:pPr>
            <a:r>
              <a:rPr b="0" i="1" lang="en-US" sz="1400" u="none" cap="none" strike="noStrike">
                <a:solidFill>
                  <a:srgbClr val="64748B"/>
                </a:solidFill>
                <a:latin typeface="Calibri"/>
                <a:ea typeface="Calibri"/>
                <a:cs typeface="Calibri"/>
                <a:sym typeface="Calibri"/>
              </a:rPr>
              <a:t>All five push against the same engineering ceiling: light's spatial structure has been ignored as a degree of freedom outside specialty optics labs.</a:t>
            </a:r>
            <a:endParaRPr b="0" i="0" sz="1400" u="none" cap="none" strike="noStrike">
              <a:solidFill>
                <a:schemeClr val="dk1"/>
              </a:solidFill>
              <a:latin typeface="Calibri"/>
              <a:ea typeface="Calibri"/>
              <a:cs typeface="Calibri"/>
              <a:sym typeface="Calibri"/>
            </a:endParaRPr>
          </a:p>
        </p:txBody>
      </p:sp>
      <p:sp>
        <p:nvSpPr>
          <p:cNvPr id="58" name="Google Shape;58;p6"/>
          <p:cNvSpPr/>
          <p:nvPr/>
        </p:nvSpPr>
        <p:spPr>
          <a:xfrm>
            <a:off x="548640" y="2011680"/>
            <a:ext cx="2157984" cy="3840480"/>
          </a:xfrm>
          <a:prstGeom prst="rect">
            <a:avLst/>
          </a:prstGeom>
          <a:solidFill>
            <a:srgbClr val="F8FAFC"/>
          </a:solidFill>
          <a:ln cap="flat" cmpd="sng" w="9525">
            <a:solidFill>
              <a:srgbClr val="CBD5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6"/>
          <p:cNvSpPr/>
          <p:nvPr/>
        </p:nvSpPr>
        <p:spPr>
          <a:xfrm>
            <a:off x="548640" y="2011680"/>
            <a:ext cx="2157984" cy="73152"/>
          </a:xfrm>
          <a:prstGeom prst="rect">
            <a:avLst/>
          </a:prstGeom>
          <a:solidFill>
            <a:srgbClr val="82DE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60" name="Google Shape;60;p6"/>
          <p:cNvPicPr preferRelativeResize="0"/>
          <p:nvPr/>
        </p:nvPicPr>
        <p:blipFill rotWithShape="1">
          <a:blip r:embed="rId3">
            <a:alphaModFix/>
          </a:blip>
          <a:srcRect b="0" l="0" r="0" t="0"/>
          <a:stretch/>
        </p:blipFill>
        <p:spPr>
          <a:xfrm>
            <a:off x="822960" y="2331720"/>
            <a:ext cx="502920" cy="502920"/>
          </a:xfrm>
          <a:prstGeom prst="rect">
            <a:avLst/>
          </a:prstGeom>
          <a:noFill/>
          <a:ln>
            <a:noFill/>
          </a:ln>
        </p:spPr>
      </p:pic>
      <p:sp>
        <p:nvSpPr>
          <p:cNvPr id="61" name="Google Shape;61;p6"/>
          <p:cNvSpPr/>
          <p:nvPr/>
        </p:nvSpPr>
        <p:spPr>
          <a:xfrm>
            <a:off x="777240" y="2971800"/>
            <a:ext cx="1700784"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600"/>
              <a:buFont typeface="Calibri"/>
              <a:buNone/>
            </a:pPr>
            <a:r>
              <a:rPr b="1" i="0" lang="en-US" sz="1600" u="none" cap="none" strike="noStrike">
                <a:solidFill>
                  <a:srgbClr val="1E2756"/>
                </a:solidFill>
                <a:latin typeface="Calibri"/>
                <a:ea typeface="Calibri"/>
                <a:cs typeface="Calibri"/>
                <a:sym typeface="Calibri"/>
              </a:rPr>
              <a:t>Remote sensing</a:t>
            </a:r>
            <a:endParaRPr b="0" i="0" sz="1600" u="none" cap="none" strike="noStrike">
              <a:solidFill>
                <a:schemeClr val="dk1"/>
              </a:solidFill>
              <a:latin typeface="Calibri"/>
              <a:ea typeface="Calibri"/>
              <a:cs typeface="Calibri"/>
              <a:sym typeface="Calibri"/>
            </a:endParaRPr>
          </a:p>
        </p:txBody>
      </p:sp>
      <p:sp>
        <p:nvSpPr>
          <p:cNvPr id="62" name="Google Shape;62;p6"/>
          <p:cNvSpPr/>
          <p:nvPr/>
        </p:nvSpPr>
        <p:spPr>
          <a:xfrm>
            <a:off x="777240" y="3611880"/>
            <a:ext cx="1700784" cy="21031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Classical EO/SAR cannot resolve foliage-obscured drones, sub-vegetation mineral signatures, or wake vortices from aircraft and submarines.</a:t>
            </a:r>
            <a:endParaRPr b="0" i="0" sz="1100" u="none" cap="none" strike="noStrike">
              <a:solidFill>
                <a:schemeClr val="dk1"/>
              </a:solidFill>
              <a:latin typeface="Calibri"/>
              <a:ea typeface="Calibri"/>
              <a:cs typeface="Calibri"/>
              <a:sym typeface="Calibri"/>
            </a:endParaRPr>
          </a:p>
        </p:txBody>
      </p:sp>
      <p:sp>
        <p:nvSpPr>
          <p:cNvPr id="63" name="Google Shape;63;p6"/>
          <p:cNvSpPr/>
          <p:nvPr/>
        </p:nvSpPr>
        <p:spPr>
          <a:xfrm>
            <a:off x="2779776" y="2011680"/>
            <a:ext cx="2157984" cy="3840480"/>
          </a:xfrm>
          <a:prstGeom prst="rect">
            <a:avLst/>
          </a:prstGeom>
          <a:solidFill>
            <a:srgbClr val="F8FAFC"/>
          </a:solidFill>
          <a:ln cap="flat" cmpd="sng" w="9525">
            <a:solidFill>
              <a:srgbClr val="CBD5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6"/>
          <p:cNvSpPr/>
          <p:nvPr/>
        </p:nvSpPr>
        <p:spPr>
          <a:xfrm>
            <a:off x="2779776" y="2011680"/>
            <a:ext cx="2157984" cy="73152"/>
          </a:xfrm>
          <a:prstGeom prst="rect">
            <a:avLst/>
          </a:prstGeom>
          <a:solidFill>
            <a:srgbClr val="82DE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65" name="Google Shape;65;p6"/>
          <p:cNvPicPr preferRelativeResize="0"/>
          <p:nvPr/>
        </p:nvPicPr>
        <p:blipFill rotWithShape="1">
          <a:blip r:embed="rId4">
            <a:alphaModFix/>
          </a:blip>
          <a:srcRect b="0" l="0" r="0" t="0"/>
          <a:stretch/>
        </p:blipFill>
        <p:spPr>
          <a:xfrm>
            <a:off x="3054096" y="2331720"/>
            <a:ext cx="502920" cy="502920"/>
          </a:xfrm>
          <a:prstGeom prst="rect">
            <a:avLst/>
          </a:prstGeom>
          <a:noFill/>
          <a:ln>
            <a:noFill/>
          </a:ln>
        </p:spPr>
      </p:pic>
      <p:sp>
        <p:nvSpPr>
          <p:cNvPr id="66" name="Google Shape;66;p6"/>
          <p:cNvSpPr/>
          <p:nvPr/>
        </p:nvSpPr>
        <p:spPr>
          <a:xfrm>
            <a:off x="3008376" y="2971800"/>
            <a:ext cx="1700784"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600"/>
              <a:buFont typeface="Calibri"/>
              <a:buNone/>
            </a:pPr>
            <a:r>
              <a:rPr b="1" i="0" lang="en-US" sz="1600" u="none" cap="none" strike="noStrike">
                <a:solidFill>
                  <a:srgbClr val="1E2756"/>
                </a:solidFill>
                <a:latin typeface="Calibri"/>
                <a:ea typeface="Calibri"/>
                <a:cs typeface="Calibri"/>
                <a:sym typeface="Calibri"/>
              </a:rPr>
              <a:t>Edge inference</a:t>
            </a:r>
            <a:endParaRPr b="0" i="0" sz="1600" u="none" cap="none" strike="noStrike">
              <a:solidFill>
                <a:schemeClr val="dk1"/>
              </a:solidFill>
              <a:latin typeface="Calibri"/>
              <a:ea typeface="Calibri"/>
              <a:cs typeface="Calibri"/>
              <a:sym typeface="Calibri"/>
            </a:endParaRPr>
          </a:p>
        </p:txBody>
      </p:sp>
      <p:sp>
        <p:nvSpPr>
          <p:cNvPr id="67" name="Google Shape;67;p6"/>
          <p:cNvSpPr/>
          <p:nvPr/>
        </p:nvSpPr>
        <p:spPr>
          <a:xfrm>
            <a:off x="3008376" y="3611880"/>
            <a:ext cx="1700784" cy="21031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AI inference is hitting a hard energy wall. The brain runs at 20 W; hyperscalers are signing nuclear PPAs to keep up.</a:t>
            </a:r>
            <a:endParaRPr b="0" i="0" sz="1100" u="none" cap="none" strike="noStrike">
              <a:solidFill>
                <a:schemeClr val="dk1"/>
              </a:solidFill>
              <a:latin typeface="Calibri"/>
              <a:ea typeface="Calibri"/>
              <a:cs typeface="Calibri"/>
              <a:sym typeface="Calibri"/>
            </a:endParaRPr>
          </a:p>
        </p:txBody>
      </p:sp>
      <p:sp>
        <p:nvSpPr>
          <p:cNvPr id="68" name="Google Shape;68;p6"/>
          <p:cNvSpPr/>
          <p:nvPr/>
        </p:nvSpPr>
        <p:spPr>
          <a:xfrm>
            <a:off x="5010912" y="2011680"/>
            <a:ext cx="2157984" cy="3840480"/>
          </a:xfrm>
          <a:prstGeom prst="rect">
            <a:avLst/>
          </a:prstGeom>
          <a:solidFill>
            <a:srgbClr val="F8FAFC"/>
          </a:solidFill>
          <a:ln cap="flat" cmpd="sng" w="9525">
            <a:solidFill>
              <a:srgbClr val="CBD5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6"/>
          <p:cNvSpPr/>
          <p:nvPr/>
        </p:nvSpPr>
        <p:spPr>
          <a:xfrm>
            <a:off x="5010912" y="2011680"/>
            <a:ext cx="2157984" cy="73152"/>
          </a:xfrm>
          <a:prstGeom prst="rect">
            <a:avLst/>
          </a:prstGeom>
          <a:solidFill>
            <a:srgbClr val="82DE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70" name="Google Shape;70;p6"/>
          <p:cNvPicPr preferRelativeResize="0"/>
          <p:nvPr/>
        </p:nvPicPr>
        <p:blipFill rotWithShape="1">
          <a:blip r:embed="rId5">
            <a:alphaModFix/>
          </a:blip>
          <a:srcRect b="0" l="0" r="0" t="0"/>
          <a:stretch/>
        </p:blipFill>
        <p:spPr>
          <a:xfrm>
            <a:off x="5285232" y="2331720"/>
            <a:ext cx="502920" cy="502920"/>
          </a:xfrm>
          <a:prstGeom prst="rect">
            <a:avLst/>
          </a:prstGeom>
          <a:noFill/>
          <a:ln>
            <a:noFill/>
          </a:ln>
        </p:spPr>
      </p:pic>
      <p:sp>
        <p:nvSpPr>
          <p:cNvPr id="71" name="Google Shape;71;p6"/>
          <p:cNvSpPr/>
          <p:nvPr/>
        </p:nvSpPr>
        <p:spPr>
          <a:xfrm>
            <a:off x="5239512" y="2971800"/>
            <a:ext cx="1700784"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600"/>
              <a:buFont typeface="Calibri"/>
              <a:buNone/>
            </a:pPr>
            <a:r>
              <a:rPr b="1" i="0" lang="en-US" sz="1600" u="none" cap="none" strike="noStrike">
                <a:solidFill>
                  <a:srgbClr val="1E2756"/>
                </a:solidFill>
                <a:latin typeface="Calibri"/>
                <a:ea typeface="Calibri"/>
                <a:cs typeface="Calibri"/>
                <a:sym typeface="Calibri"/>
              </a:rPr>
              <a:t>Live-tissue imaging</a:t>
            </a:r>
            <a:endParaRPr b="0" i="0" sz="1600" u="none" cap="none" strike="noStrike">
              <a:solidFill>
                <a:schemeClr val="dk1"/>
              </a:solidFill>
              <a:latin typeface="Calibri"/>
              <a:ea typeface="Calibri"/>
              <a:cs typeface="Calibri"/>
              <a:sym typeface="Calibri"/>
            </a:endParaRPr>
          </a:p>
        </p:txBody>
      </p:sp>
      <p:sp>
        <p:nvSpPr>
          <p:cNvPr id="72" name="Google Shape;72;p6"/>
          <p:cNvSpPr/>
          <p:nvPr/>
        </p:nvSpPr>
        <p:spPr>
          <a:xfrm>
            <a:off x="5239512" y="3611880"/>
            <a:ext cx="1700784" cy="21031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Living tissues emit superradiant ultraweak Majorana-like vortex biophotons signals. Confocal and multiphoton microscopy bleach photo-sensitive samples and miss functional contrast in living neurons.</a:t>
            </a:r>
            <a:endParaRPr b="0" i="0" sz="1100" u="none" cap="none" strike="noStrike">
              <a:solidFill>
                <a:schemeClr val="dk1"/>
              </a:solidFill>
              <a:latin typeface="Calibri"/>
              <a:ea typeface="Calibri"/>
              <a:cs typeface="Calibri"/>
              <a:sym typeface="Calibri"/>
            </a:endParaRPr>
          </a:p>
        </p:txBody>
      </p:sp>
      <p:sp>
        <p:nvSpPr>
          <p:cNvPr id="73" name="Google Shape;73;p6"/>
          <p:cNvSpPr/>
          <p:nvPr/>
        </p:nvSpPr>
        <p:spPr>
          <a:xfrm>
            <a:off x="7242048" y="2011680"/>
            <a:ext cx="2157984" cy="3840480"/>
          </a:xfrm>
          <a:prstGeom prst="rect">
            <a:avLst/>
          </a:prstGeom>
          <a:solidFill>
            <a:srgbClr val="F8FAFC"/>
          </a:solidFill>
          <a:ln cap="flat" cmpd="sng" w="9525">
            <a:solidFill>
              <a:srgbClr val="CBD5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6"/>
          <p:cNvSpPr/>
          <p:nvPr/>
        </p:nvSpPr>
        <p:spPr>
          <a:xfrm>
            <a:off x="7242048" y="2011680"/>
            <a:ext cx="2157984" cy="73152"/>
          </a:xfrm>
          <a:prstGeom prst="rect">
            <a:avLst/>
          </a:prstGeom>
          <a:solidFill>
            <a:srgbClr val="82DE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75" name="Google Shape;75;p6"/>
          <p:cNvPicPr preferRelativeResize="0"/>
          <p:nvPr/>
        </p:nvPicPr>
        <p:blipFill rotWithShape="1">
          <a:blip r:embed="rId6">
            <a:alphaModFix/>
          </a:blip>
          <a:srcRect b="0" l="0" r="0" t="0"/>
          <a:stretch/>
        </p:blipFill>
        <p:spPr>
          <a:xfrm>
            <a:off x="7516368" y="2331720"/>
            <a:ext cx="502920" cy="502920"/>
          </a:xfrm>
          <a:prstGeom prst="rect">
            <a:avLst/>
          </a:prstGeom>
          <a:noFill/>
          <a:ln>
            <a:noFill/>
          </a:ln>
        </p:spPr>
      </p:pic>
      <p:sp>
        <p:nvSpPr>
          <p:cNvPr id="76" name="Google Shape;76;p6"/>
          <p:cNvSpPr/>
          <p:nvPr/>
        </p:nvSpPr>
        <p:spPr>
          <a:xfrm>
            <a:off x="7470648" y="2971800"/>
            <a:ext cx="1700784"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600"/>
              <a:buFont typeface="Calibri"/>
              <a:buNone/>
            </a:pPr>
            <a:r>
              <a:rPr b="1" i="0" lang="en-US" sz="1600" u="none" cap="none" strike="noStrike">
                <a:solidFill>
                  <a:srgbClr val="1E2756"/>
                </a:solidFill>
                <a:latin typeface="Calibri"/>
                <a:ea typeface="Calibri"/>
                <a:cs typeface="Calibri"/>
                <a:sym typeface="Calibri"/>
              </a:rPr>
              <a:t>Lattice cryptanalysis</a:t>
            </a:r>
            <a:endParaRPr b="0" i="0" sz="1600" u="none" cap="none" strike="noStrike">
              <a:solidFill>
                <a:schemeClr val="dk1"/>
              </a:solidFill>
              <a:latin typeface="Calibri"/>
              <a:ea typeface="Calibri"/>
              <a:cs typeface="Calibri"/>
              <a:sym typeface="Calibri"/>
            </a:endParaRPr>
          </a:p>
        </p:txBody>
      </p:sp>
      <p:sp>
        <p:nvSpPr>
          <p:cNvPr id="77" name="Google Shape;77;p6"/>
          <p:cNvSpPr/>
          <p:nvPr/>
        </p:nvSpPr>
        <p:spPr>
          <a:xfrm>
            <a:off x="7470648" y="3611880"/>
            <a:ext cx="1700784" cy="21031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NIST post-quantum schemes rest on lattice problems (SVP, LWE). Structured light has been found capable of carrying quantum information associated with high dimensional lattice problems where cryptanalysis might be performed by spectral analysis.</a:t>
            </a:r>
            <a:endParaRPr b="0" i="0" sz="1100" u="none" cap="none" strike="noStrike">
              <a:solidFill>
                <a:schemeClr val="dk1"/>
              </a:solidFill>
              <a:latin typeface="Calibri"/>
              <a:ea typeface="Calibri"/>
              <a:cs typeface="Calibri"/>
              <a:sym typeface="Calibri"/>
            </a:endParaRPr>
          </a:p>
        </p:txBody>
      </p:sp>
      <p:sp>
        <p:nvSpPr>
          <p:cNvPr id="78" name="Google Shape;78;p6"/>
          <p:cNvSpPr/>
          <p:nvPr/>
        </p:nvSpPr>
        <p:spPr>
          <a:xfrm>
            <a:off x="9473184" y="2011680"/>
            <a:ext cx="2157984" cy="3840480"/>
          </a:xfrm>
          <a:prstGeom prst="rect">
            <a:avLst/>
          </a:prstGeom>
          <a:solidFill>
            <a:srgbClr val="F8FAFC"/>
          </a:solidFill>
          <a:ln cap="flat" cmpd="sng" w="9525">
            <a:solidFill>
              <a:srgbClr val="CBD5E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6"/>
          <p:cNvSpPr/>
          <p:nvPr/>
        </p:nvSpPr>
        <p:spPr>
          <a:xfrm>
            <a:off x="9473184" y="2011680"/>
            <a:ext cx="2157984" cy="73152"/>
          </a:xfrm>
          <a:prstGeom prst="rect">
            <a:avLst/>
          </a:prstGeom>
          <a:solidFill>
            <a:srgbClr val="82DE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80" name="Google Shape;80;p6"/>
          <p:cNvPicPr preferRelativeResize="0"/>
          <p:nvPr/>
        </p:nvPicPr>
        <p:blipFill rotWithShape="1">
          <a:blip r:embed="rId7">
            <a:alphaModFix/>
          </a:blip>
          <a:srcRect b="0" l="0" r="0" t="0"/>
          <a:stretch/>
        </p:blipFill>
        <p:spPr>
          <a:xfrm>
            <a:off x="9747504" y="2331720"/>
            <a:ext cx="502920" cy="502920"/>
          </a:xfrm>
          <a:prstGeom prst="rect">
            <a:avLst/>
          </a:prstGeom>
          <a:noFill/>
          <a:ln>
            <a:noFill/>
          </a:ln>
        </p:spPr>
      </p:pic>
      <p:sp>
        <p:nvSpPr>
          <p:cNvPr id="81" name="Google Shape;81;p6"/>
          <p:cNvSpPr/>
          <p:nvPr/>
        </p:nvSpPr>
        <p:spPr>
          <a:xfrm>
            <a:off x="9701784" y="2971800"/>
            <a:ext cx="1700784"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600"/>
              <a:buFont typeface="Calibri"/>
              <a:buNone/>
            </a:pPr>
            <a:r>
              <a:rPr b="1" i="0" lang="en-US" sz="1600" u="none" cap="none" strike="noStrike">
                <a:solidFill>
                  <a:srgbClr val="1E2756"/>
                </a:solidFill>
                <a:latin typeface="Calibri"/>
                <a:ea typeface="Calibri"/>
                <a:cs typeface="Calibri"/>
                <a:sym typeface="Calibri"/>
              </a:rPr>
              <a:t>Gravitational astronomy</a:t>
            </a:r>
            <a:endParaRPr b="0" i="0" sz="1600" u="none" cap="none" strike="noStrike">
              <a:solidFill>
                <a:schemeClr val="dk1"/>
              </a:solidFill>
              <a:latin typeface="Calibri"/>
              <a:ea typeface="Calibri"/>
              <a:cs typeface="Calibri"/>
              <a:sym typeface="Calibri"/>
            </a:endParaRPr>
          </a:p>
        </p:txBody>
      </p:sp>
      <p:sp>
        <p:nvSpPr>
          <p:cNvPr id="82" name="Google Shape;82;p6"/>
          <p:cNvSpPr/>
          <p:nvPr/>
        </p:nvSpPr>
        <p:spPr>
          <a:xfrm>
            <a:off x="9701784" y="3611880"/>
            <a:ext cx="1700784" cy="21031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Spin and frame-dragging measurements of compact objects depend on EHT-class imaging and need new readout channels. Hopfions, skyrmions, OAM photons, and Majorana-like vortex photons provide directions for this.</a:t>
            </a:r>
            <a:endParaRPr b="0" i="0" sz="1100" u="none" cap="none" strike="noStrike">
              <a:solidFill>
                <a:schemeClr val="dk1"/>
              </a:solidFill>
              <a:latin typeface="Calibri"/>
              <a:ea typeface="Calibri"/>
              <a:cs typeface="Calibri"/>
              <a:sym typeface="Calibri"/>
            </a:endParaRPr>
          </a:p>
        </p:txBody>
      </p:sp>
      <p:sp>
        <p:nvSpPr>
          <p:cNvPr id="83" name="Google Shape;83;p6"/>
          <p:cNvSpPr/>
          <p:nvPr/>
        </p:nvSpPr>
        <p:spPr>
          <a:xfrm>
            <a:off x="457200" y="6446520"/>
            <a:ext cx="987552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84" name="Google Shape;84;p6"/>
          <p:cNvSpPr/>
          <p:nvPr/>
        </p:nvSpPr>
        <p:spPr>
          <a:xfrm>
            <a:off x="10789920" y="644652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2 / 13</a:t>
            </a:r>
            <a:endParaRPr b="0" i="0" sz="900" u="none" cap="none" strike="noStrike">
              <a:solidFill>
                <a:schemeClr val="dk1"/>
              </a:solidFill>
              <a:latin typeface="Calibri"/>
              <a:ea typeface="Calibri"/>
              <a:cs typeface="Calibri"/>
              <a:sym typeface="Calibri"/>
            </a:endParaRPr>
          </a:p>
        </p:txBody>
      </p:sp>
      <p:sp>
        <p:nvSpPr>
          <p:cNvPr id="85" name="Google Shape;85;p6"/>
          <p:cNvSpPr/>
          <p:nvPr/>
        </p:nvSpPr>
        <p:spPr>
          <a:xfrm>
            <a:off x="457200" y="164592"/>
            <a:ext cx="18288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800"/>
              <a:buFont typeface="Calibri"/>
              <a:buNone/>
            </a:pPr>
            <a:r>
              <a:rPr b="0" i="0" lang="en-US" sz="800" u="none" cap="none" strike="noStrike">
                <a:solidFill>
                  <a:srgbClr val="94A3B8"/>
                </a:solidFill>
                <a:latin typeface="Calibri"/>
                <a:ea typeface="Calibri"/>
                <a:cs typeface="Calibri"/>
                <a:sym typeface="Calibri"/>
              </a:rPr>
              <a:t>CONFIDENTIAL</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0" name="Shape 90"/>
        <p:cNvGrpSpPr/>
        <p:nvPr/>
      </p:nvGrpSpPr>
      <p:grpSpPr>
        <a:xfrm>
          <a:off x="0" y="0"/>
          <a:ext cx="0" cy="0"/>
          <a:chOff x="0" y="0"/>
          <a:chExt cx="0" cy="0"/>
        </a:xfrm>
      </p:grpSpPr>
      <p:sp>
        <p:nvSpPr>
          <p:cNvPr id="91" name="Google Shape;91;p7"/>
          <p:cNvSpPr/>
          <p:nvPr/>
        </p:nvSpPr>
        <p:spPr>
          <a:xfrm>
            <a:off x="548640" y="502920"/>
            <a:ext cx="1106424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600"/>
              <a:buFont typeface="Calibri"/>
              <a:buNone/>
            </a:pPr>
            <a:r>
              <a:rPr b="1" i="0" lang="en-US" sz="1600" u="none" cap="none" strike="noStrike">
                <a:solidFill>
                  <a:srgbClr val="FF0000"/>
                </a:solidFill>
                <a:latin typeface="Calibri"/>
                <a:ea typeface="Calibri"/>
                <a:cs typeface="Calibri"/>
                <a:sym typeface="Calibri"/>
              </a:rPr>
              <a:t>The insight</a:t>
            </a:r>
            <a:endParaRPr b="0" i="0" sz="1600" u="none" cap="none" strike="noStrike">
              <a:solidFill>
                <a:srgbClr val="FF0000"/>
              </a:solidFill>
              <a:latin typeface="Calibri"/>
              <a:ea typeface="Calibri"/>
              <a:cs typeface="Calibri"/>
              <a:sym typeface="Calibri"/>
            </a:endParaRPr>
          </a:p>
        </p:txBody>
      </p:sp>
      <p:sp>
        <p:nvSpPr>
          <p:cNvPr id="92" name="Google Shape;92;p7"/>
          <p:cNvSpPr/>
          <p:nvPr/>
        </p:nvSpPr>
        <p:spPr>
          <a:xfrm>
            <a:off x="548640" y="960120"/>
            <a:ext cx="11064240" cy="822960"/>
          </a:xfrm>
          <a:prstGeom prst="rect">
            <a:avLst/>
          </a:prstGeom>
          <a:noFill/>
          <a:ln>
            <a:noFill/>
          </a:ln>
        </p:spPr>
        <p:txBody>
          <a:bodyPr anchorCtr="0" anchor="ctr" bIns="45700" lIns="91425" spcFirstLastPara="1" rIns="91425" wrap="square" tIns="45700">
            <a:noAutofit/>
          </a:bodyPr>
          <a:lstStyle/>
          <a:p>
            <a:pPr indent="0" lvl="0" marL="0" marR="0" rtl="0" algn="l">
              <a:lnSpc>
                <a:spcPct val="113333"/>
              </a:lnSpc>
              <a:spcBef>
                <a:spcPts val="0"/>
              </a:spcBef>
              <a:spcAft>
                <a:spcPts val="0"/>
              </a:spcAft>
              <a:buClr>
                <a:srgbClr val="1E2756"/>
              </a:buClr>
              <a:buSzPts val="3000"/>
              <a:buFont typeface="Calibri"/>
              <a:buNone/>
            </a:pPr>
            <a:r>
              <a:rPr b="1" i="0" lang="en-US" sz="3000" u="none" cap="none" strike="noStrike">
                <a:solidFill>
                  <a:srgbClr val="1E2756"/>
                </a:solidFill>
                <a:latin typeface="Calibri"/>
                <a:ea typeface="Calibri"/>
                <a:cs typeface="Calibri"/>
                <a:sym typeface="Calibri"/>
              </a:rPr>
              <a:t>Light's topological charge ℓ ∈ ℤ is an unbounded, unused measurement axis.</a:t>
            </a:r>
            <a:endParaRPr b="0" i="0" sz="3000" u="none" cap="none" strike="noStrike">
              <a:solidFill>
                <a:schemeClr val="dk1"/>
              </a:solidFill>
              <a:latin typeface="Calibri"/>
              <a:ea typeface="Calibri"/>
              <a:cs typeface="Calibri"/>
              <a:sym typeface="Calibri"/>
            </a:endParaRPr>
          </a:p>
        </p:txBody>
      </p:sp>
      <p:sp>
        <p:nvSpPr>
          <p:cNvPr id="93" name="Google Shape;93;p7"/>
          <p:cNvSpPr/>
          <p:nvPr/>
        </p:nvSpPr>
        <p:spPr>
          <a:xfrm>
            <a:off x="548640" y="6035040"/>
            <a:ext cx="4206240"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4748B"/>
              </a:buClr>
              <a:buSzPts val="1100"/>
              <a:buFont typeface="Calibri"/>
              <a:buNone/>
            </a:pPr>
            <a:r>
              <a:rPr b="0" i="1" lang="en-US" sz="1100" u="none" cap="none" strike="noStrike">
                <a:solidFill>
                  <a:srgbClr val="64748B"/>
                </a:solidFill>
                <a:latin typeface="Calibri"/>
                <a:ea typeface="Calibri"/>
                <a:cs typeface="Calibri"/>
                <a:sym typeface="Calibri"/>
              </a:rPr>
              <a:t>Majorana-like vortex photon depiction, exp(iℓφ)</a:t>
            </a:r>
            <a:endParaRPr b="0" i="0" sz="1100" u="none" cap="none" strike="noStrike">
              <a:solidFill>
                <a:schemeClr val="dk1"/>
              </a:solidFill>
              <a:latin typeface="Calibri"/>
              <a:ea typeface="Calibri"/>
              <a:cs typeface="Calibri"/>
              <a:sym typeface="Calibri"/>
            </a:endParaRPr>
          </a:p>
        </p:txBody>
      </p:sp>
      <p:sp>
        <p:nvSpPr>
          <p:cNvPr id="94" name="Google Shape;94;p7"/>
          <p:cNvSpPr/>
          <p:nvPr/>
        </p:nvSpPr>
        <p:spPr>
          <a:xfrm>
            <a:off x="5120640" y="2194560"/>
            <a:ext cx="6400800" cy="137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400"/>
              <a:buFont typeface="Calibri"/>
              <a:buNone/>
            </a:pPr>
            <a:r>
              <a:rPr b="0" i="0" lang="en-US" sz="1400" u="none" cap="none" strike="noStrike">
                <a:solidFill>
                  <a:srgbClr val="1E293B"/>
                </a:solidFill>
                <a:latin typeface="Calibri"/>
                <a:ea typeface="Calibri"/>
                <a:cs typeface="Calibri"/>
                <a:sym typeface="Calibri"/>
              </a:rPr>
              <a:t>Polarization gives 2 states. Wavelength is bandwidth-limited. Orbital angular momentum (OAM) gives an infinite integer alphabet, with each Laguerre-Gaussian mode carrying ℓℏ per photon (Allen et al., Phys. Rev. A 45, 8185, 1992). Evidence suggests superradiant ultraweak Majorana-like biophoton bursts are how the brain manages a 20W efficiency when compared to gigawatts for supercompute/datacenters.</a:t>
            </a:r>
            <a:endParaRPr b="0" i="0" sz="1400" u="none" cap="none" strike="noStrike">
              <a:solidFill>
                <a:schemeClr val="dk1"/>
              </a:solidFill>
              <a:latin typeface="Calibri"/>
              <a:ea typeface="Calibri"/>
              <a:cs typeface="Calibri"/>
              <a:sym typeface="Calibri"/>
            </a:endParaRPr>
          </a:p>
        </p:txBody>
      </p:sp>
      <p:sp>
        <p:nvSpPr>
          <p:cNvPr id="95" name="Google Shape;95;p7"/>
          <p:cNvSpPr/>
          <p:nvPr/>
        </p:nvSpPr>
        <p:spPr>
          <a:xfrm>
            <a:off x="5120640" y="3611880"/>
            <a:ext cx="640080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B5CF6"/>
              </a:buClr>
              <a:buSzPts val="1400"/>
              <a:buFont typeface="Calibri"/>
              <a:buNone/>
            </a:pPr>
            <a:r>
              <a:rPr b="1" i="0" lang="en-US" sz="1400" u="none" cap="none" strike="noStrike">
                <a:solidFill>
                  <a:srgbClr val="FF0000"/>
                </a:solidFill>
                <a:latin typeface="Calibri"/>
                <a:ea typeface="Calibri"/>
                <a:cs typeface="Calibri"/>
                <a:sym typeface="Calibri"/>
              </a:rPr>
              <a:t>Why it has been missed</a:t>
            </a:r>
            <a:endParaRPr b="0" i="0" sz="1400" u="none" cap="none" strike="noStrike">
              <a:solidFill>
                <a:srgbClr val="FF0000"/>
              </a:solidFill>
              <a:latin typeface="Calibri"/>
              <a:ea typeface="Calibri"/>
              <a:cs typeface="Calibri"/>
              <a:sym typeface="Calibri"/>
            </a:endParaRPr>
          </a:p>
        </p:txBody>
      </p:sp>
      <p:sp>
        <p:nvSpPr>
          <p:cNvPr id="96" name="Google Shape;96;p7"/>
          <p:cNvSpPr/>
          <p:nvPr/>
        </p:nvSpPr>
        <p:spPr>
          <a:xfrm>
            <a:off x="5120640" y="3977640"/>
            <a:ext cx="6400800" cy="210312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1E293B"/>
              </a:buClr>
              <a:buSzPts val="1200"/>
              <a:buFont typeface="Calibri"/>
              <a:buChar char="•"/>
            </a:pPr>
            <a:r>
              <a:rPr b="0" i="0" lang="en-US" sz="1200" u="none" cap="none" strike="noStrike">
                <a:solidFill>
                  <a:srgbClr val="1E293B"/>
                </a:solidFill>
                <a:latin typeface="Calibri"/>
                <a:ea typeface="Calibri"/>
                <a:cs typeface="Calibri"/>
                <a:sym typeface="Calibri"/>
              </a:rPr>
              <a:t>OAM hardware (q-plates, metasurfaces, SLMs) has fallen 10x in cost since 2020 and only matured this decade.</a:t>
            </a:r>
            <a:endParaRPr b="0" i="0" sz="1200" u="none" cap="none" strike="noStrike">
              <a:solidFill>
                <a:schemeClr val="dk1"/>
              </a:solidFill>
              <a:latin typeface="Calibri"/>
              <a:ea typeface="Calibri"/>
              <a:cs typeface="Calibri"/>
              <a:sym typeface="Calibri"/>
            </a:endParaRPr>
          </a:p>
          <a:p>
            <a:pPr indent="-342900" lvl="0" marL="342900" marR="0" rtl="0" algn="l">
              <a:lnSpc>
                <a:spcPct val="100000"/>
              </a:lnSpc>
              <a:spcBef>
                <a:spcPts val="600"/>
              </a:spcBef>
              <a:spcAft>
                <a:spcPts val="0"/>
              </a:spcAft>
              <a:buClr>
                <a:srgbClr val="1E293B"/>
              </a:buClr>
              <a:buSzPts val="1200"/>
              <a:buFont typeface="Calibri"/>
              <a:buChar char="•"/>
            </a:pPr>
            <a:r>
              <a:rPr b="0" i="0" lang="en-US" sz="1200" u="none" cap="none" strike="noStrike">
                <a:solidFill>
                  <a:srgbClr val="1E293B"/>
                </a:solidFill>
                <a:latin typeface="Calibri"/>
                <a:ea typeface="Calibri"/>
                <a:cs typeface="Calibri"/>
                <a:sym typeface="Calibri"/>
              </a:rPr>
              <a:t>Topological photon states (skyrmions, hopfions) are 2022 to 2025 lab demonstrations, not yet in deployed instruments.</a:t>
            </a:r>
            <a:endParaRPr b="0" i="0" sz="1200" u="none" cap="none" strike="noStrike">
              <a:solidFill>
                <a:schemeClr val="dk1"/>
              </a:solidFill>
              <a:latin typeface="Calibri"/>
              <a:ea typeface="Calibri"/>
              <a:cs typeface="Calibri"/>
              <a:sym typeface="Calibri"/>
            </a:endParaRPr>
          </a:p>
          <a:p>
            <a:pPr indent="-342900" lvl="0" marL="342900" marR="0" rtl="0" algn="l">
              <a:lnSpc>
                <a:spcPct val="100000"/>
              </a:lnSpc>
              <a:spcBef>
                <a:spcPts val="600"/>
              </a:spcBef>
              <a:spcAft>
                <a:spcPts val="0"/>
              </a:spcAft>
              <a:buClr>
                <a:srgbClr val="1E293B"/>
              </a:buClr>
              <a:buSzPts val="1200"/>
              <a:buFont typeface="Calibri"/>
              <a:buChar char="•"/>
            </a:pPr>
            <a:r>
              <a:rPr b="0" i="0" lang="en-US" sz="1200" u="none" cap="none" strike="noStrike">
                <a:solidFill>
                  <a:srgbClr val="1E293B"/>
                </a:solidFill>
                <a:latin typeface="Calibri"/>
                <a:ea typeface="Calibri"/>
                <a:cs typeface="Calibri"/>
                <a:sym typeface="Calibri"/>
              </a:rPr>
              <a:t>The unifying physics (vortex coupling to plasmas, biological tissue, gravitomagnetic fields, lattice spectra) sits across silo'd subfields and is rarely held by one team.</a:t>
            </a:r>
            <a:endParaRPr b="0" i="0" sz="1200" u="none" cap="none" strike="noStrike">
              <a:solidFill>
                <a:srgbClr val="1E293B"/>
              </a:solidFill>
              <a:latin typeface="Calibri"/>
              <a:ea typeface="Calibri"/>
              <a:cs typeface="Calibri"/>
              <a:sym typeface="Calibri"/>
            </a:endParaRPr>
          </a:p>
          <a:p>
            <a:pPr indent="-342900" lvl="0" marL="342900" marR="0" rtl="0" algn="l">
              <a:lnSpc>
                <a:spcPct val="100000"/>
              </a:lnSpc>
              <a:spcBef>
                <a:spcPts val="600"/>
              </a:spcBef>
              <a:spcAft>
                <a:spcPts val="0"/>
              </a:spcAft>
              <a:buClr>
                <a:srgbClr val="1E293B"/>
              </a:buClr>
              <a:buSzPts val="1200"/>
              <a:buFont typeface="Calibri"/>
              <a:buChar char="•"/>
            </a:pPr>
            <a:r>
              <a:rPr b="0" i="0" lang="en-US" sz="1200" u="none" cap="none" strike="noStrike">
                <a:solidFill>
                  <a:srgbClr val="1E293B"/>
                </a:solidFill>
                <a:latin typeface="Calibri"/>
                <a:ea typeface="Calibri"/>
                <a:cs typeface="Calibri"/>
                <a:sym typeface="Calibri"/>
              </a:rPr>
              <a:t>Previously considered fringe physics.</a:t>
            </a:r>
            <a:endParaRPr b="0" i="0" sz="1200" u="none" cap="none" strike="noStrike">
              <a:solidFill>
                <a:srgbClr val="1E293B"/>
              </a:solidFill>
              <a:latin typeface="Calibri"/>
              <a:ea typeface="Calibri"/>
              <a:cs typeface="Calibri"/>
              <a:sym typeface="Calibri"/>
            </a:endParaRPr>
          </a:p>
        </p:txBody>
      </p:sp>
      <p:sp>
        <p:nvSpPr>
          <p:cNvPr id="97" name="Google Shape;97;p7"/>
          <p:cNvSpPr/>
          <p:nvPr/>
        </p:nvSpPr>
        <p:spPr>
          <a:xfrm>
            <a:off x="457200" y="6446520"/>
            <a:ext cx="987552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98" name="Google Shape;98;p7"/>
          <p:cNvSpPr/>
          <p:nvPr/>
        </p:nvSpPr>
        <p:spPr>
          <a:xfrm>
            <a:off x="10789920" y="644652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3 / 13</a:t>
            </a:r>
            <a:endParaRPr b="0" i="0" sz="900" u="none" cap="none" strike="noStrike">
              <a:solidFill>
                <a:schemeClr val="dk1"/>
              </a:solidFill>
              <a:latin typeface="Calibri"/>
              <a:ea typeface="Calibri"/>
              <a:cs typeface="Calibri"/>
              <a:sym typeface="Calibri"/>
            </a:endParaRPr>
          </a:p>
        </p:txBody>
      </p:sp>
      <p:sp>
        <p:nvSpPr>
          <p:cNvPr id="99" name="Google Shape;99;p7"/>
          <p:cNvSpPr/>
          <p:nvPr/>
        </p:nvSpPr>
        <p:spPr>
          <a:xfrm>
            <a:off x="457200" y="164592"/>
            <a:ext cx="18288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800"/>
              <a:buFont typeface="Calibri"/>
              <a:buNone/>
            </a:pPr>
            <a:r>
              <a:rPr b="0" i="0" lang="en-US" sz="800" u="none" cap="none" strike="noStrike">
                <a:solidFill>
                  <a:srgbClr val="94A3B8"/>
                </a:solidFill>
                <a:latin typeface="Calibri"/>
                <a:ea typeface="Calibri"/>
                <a:cs typeface="Calibri"/>
                <a:sym typeface="Calibri"/>
              </a:rPr>
              <a:t>CONFIDENTIAL</a:t>
            </a:r>
            <a:endParaRPr b="0" i="0" sz="800" u="none" cap="none" strike="noStrike">
              <a:solidFill>
                <a:schemeClr val="dk1"/>
              </a:solidFill>
              <a:latin typeface="Calibri"/>
              <a:ea typeface="Calibri"/>
              <a:cs typeface="Calibri"/>
              <a:sym typeface="Calibri"/>
            </a:endParaRPr>
          </a:p>
        </p:txBody>
      </p:sp>
      <p:pic>
        <p:nvPicPr>
          <p:cNvPr id="100" name="Google Shape;100;p7" title="MajoranaVortexPhotons-modified.png"/>
          <p:cNvPicPr preferRelativeResize="0"/>
          <p:nvPr/>
        </p:nvPicPr>
        <p:blipFill rotWithShape="1">
          <a:blip r:embed="rId3">
            <a:alphaModFix/>
          </a:blip>
          <a:srcRect b="0" l="0" r="0" t="0"/>
          <a:stretch/>
        </p:blipFill>
        <p:spPr>
          <a:xfrm>
            <a:off x="152400" y="2311242"/>
            <a:ext cx="4815841" cy="27841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5" name="Shape 105"/>
        <p:cNvGrpSpPr/>
        <p:nvPr/>
      </p:nvGrpSpPr>
      <p:grpSpPr>
        <a:xfrm>
          <a:off x="0" y="0"/>
          <a:ext cx="0" cy="0"/>
          <a:chOff x="0" y="0"/>
          <a:chExt cx="0" cy="0"/>
        </a:xfrm>
      </p:grpSpPr>
      <p:sp>
        <p:nvSpPr>
          <p:cNvPr id="106" name="Google Shape;106;p8"/>
          <p:cNvSpPr/>
          <p:nvPr/>
        </p:nvSpPr>
        <p:spPr>
          <a:xfrm>
            <a:off x="548640" y="502920"/>
            <a:ext cx="1106424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2600"/>
              <a:buFont typeface="Calibri"/>
              <a:buNone/>
            </a:pPr>
            <a:r>
              <a:rPr b="1" i="0" lang="en-US" sz="2600" u="none" cap="none" strike="noStrike">
                <a:solidFill>
                  <a:srgbClr val="1E2756"/>
                </a:solidFill>
                <a:latin typeface="Calibri"/>
                <a:ea typeface="Calibri"/>
                <a:cs typeface="Calibri"/>
                <a:sym typeface="Calibri"/>
              </a:rPr>
              <a:t>Four flavors of structured light. One physical primitive.</a:t>
            </a:r>
            <a:endParaRPr b="0" i="0" sz="2600" u="none" cap="none" strike="noStrike">
              <a:solidFill>
                <a:schemeClr val="dk1"/>
              </a:solidFill>
              <a:latin typeface="Calibri"/>
              <a:ea typeface="Calibri"/>
              <a:cs typeface="Calibri"/>
              <a:sym typeface="Calibri"/>
            </a:endParaRPr>
          </a:p>
        </p:txBody>
      </p:sp>
      <p:sp>
        <p:nvSpPr>
          <p:cNvPr id="107" name="Google Shape;107;p8"/>
          <p:cNvSpPr/>
          <p:nvPr/>
        </p:nvSpPr>
        <p:spPr>
          <a:xfrm>
            <a:off x="548640" y="1097280"/>
            <a:ext cx="1106424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300"/>
              <a:buFont typeface="Calibri"/>
              <a:buNone/>
            </a:pPr>
            <a:r>
              <a:rPr b="0" i="1" lang="en-US" sz="1300" u="none" cap="none" strike="noStrike">
                <a:solidFill>
                  <a:srgbClr val="64748B"/>
                </a:solidFill>
                <a:latin typeface="Calibri"/>
                <a:ea typeface="Calibri"/>
                <a:cs typeface="Calibri"/>
                <a:sym typeface="Calibri"/>
              </a:rPr>
              <a:t>All four carry a quantized topological invariant. All four can be generated and detected with overlapping hardware. Together they cover spatial, vector, and 3D-knotted modes of light.</a:t>
            </a:r>
            <a:endParaRPr b="0" i="0" sz="1300" u="none" cap="none" strike="noStrike">
              <a:solidFill>
                <a:schemeClr val="dk1"/>
              </a:solidFill>
              <a:latin typeface="Calibri"/>
              <a:ea typeface="Calibri"/>
              <a:cs typeface="Calibri"/>
              <a:sym typeface="Calibri"/>
            </a:endParaRPr>
          </a:p>
        </p:txBody>
      </p:sp>
      <p:pic>
        <p:nvPicPr>
          <p:cNvPr descr="preencoded.png" id="108" name="Google Shape;108;p8"/>
          <p:cNvPicPr preferRelativeResize="0"/>
          <p:nvPr/>
        </p:nvPicPr>
        <p:blipFill rotWithShape="1">
          <a:blip r:embed="rId3">
            <a:alphaModFix/>
          </a:blip>
          <a:srcRect b="0" l="0" r="0" t="0"/>
          <a:stretch/>
        </p:blipFill>
        <p:spPr>
          <a:xfrm>
            <a:off x="548640" y="1691640"/>
            <a:ext cx="11064240" cy="3291840"/>
          </a:xfrm>
          <a:prstGeom prst="rect">
            <a:avLst/>
          </a:prstGeom>
          <a:noFill/>
          <a:ln>
            <a:noFill/>
          </a:ln>
        </p:spPr>
      </p:pic>
      <p:sp>
        <p:nvSpPr>
          <p:cNvPr id="109" name="Google Shape;109;p8"/>
          <p:cNvSpPr/>
          <p:nvPr/>
        </p:nvSpPr>
        <p:spPr>
          <a:xfrm>
            <a:off x="658368" y="5212080"/>
            <a:ext cx="2546604" cy="11887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4748B"/>
              </a:buClr>
              <a:buSzPts val="1000"/>
              <a:buFont typeface="Calibri"/>
              <a:buNone/>
            </a:pPr>
            <a:r>
              <a:rPr b="0" i="0" lang="en-US" sz="1000" u="none" cap="none" strike="noStrike">
                <a:solidFill>
                  <a:srgbClr val="64748B"/>
                </a:solidFill>
                <a:latin typeface="Calibri"/>
                <a:ea typeface="Calibri"/>
                <a:cs typeface="Calibri"/>
                <a:sym typeface="Calibri"/>
              </a:rPr>
              <a:t>Helical phase exp(iℓφ); rotational-Doppler, OAM LIDAR, free-space links to 143 km (Krenn 2016).</a:t>
            </a:r>
            <a:endParaRPr b="0" i="0" sz="1000" u="none" cap="none" strike="noStrike">
              <a:solidFill>
                <a:schemeClr val="dk1"/>
              </a:solidFill>
              <a:latin typeface="Calibri"/>
              <a:ea typeface="Calibri"/>
              <a:cs typeface="Calibri"/>
              <a:sym typeface="Calibri"/>
            </a:endParaRPr>
          </a:p>
        </p:txBody>
      </p:sp>
      <p:sp>
        <p:nvSpPr>
          <p:cNvPr id="110" name="Google Shape;110;p8"/>
          <p:cNvSpPr/>
          <p:nvPr/>
        </p:nvSpPr>
        <p:spPr>
          <a:xfrm>
            <a:off x="3424428" y="5212080"/>
            <a:ext cx="2546604" cy="11887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4748B"/>
              </a:buClr>
              <a:buSzPts val="1000"/>
              <a:buFont typeface="Calibri"/>
              <a:buNone/>
            </a:pPr>
            <a:r>
              <a:rPr b="0" i="0" lang="en-US" sz="1000" u="none" cap="none" strike="noStrike">
                <a:solidFill>
                  <a:srgbClr val="64748B"/>
                </a:solidFill>
                <a:latin typeface="Calibri"/>
                <a:ea typeface="Calibri"/>
                <a:cs typeface="Calibri"/>
                <a:sym typeface="Calibri"/>
              </a:rPr>
              <a:t>Topologically protected spin texture; recent optical skyrmion demonstrations (Tsesses 2018, Du 2019).</a:t>
            </a:r>
            <a:endParaRPr b="0" i="0" sz="1000" u="none" cap="none" strike="noStrike">
              <a:solidFill>
                <a:schemeClr val="dk1"/>
              </a:solidFill>
              <a:latin typeface="Calibri"/>
              <a:ea typeface="Calibri"/>
              <a:cs typeface="Calibri"/>
              <a:sym typeface="Calibri"/>
            </a:endParaRPr>
          </a:p>
        </p:txBody>
      </p:sp>
      <p:sp>
        <p:nvSpPr>
          <p:cNvPr id="111" name="Google Shape;111;p8"/>
          <p:cNvSpPr/>
          <p:nvPr/>
        </p:nvSpPr>
        <p:spPr>
          <a:xfrm>
            <a:off x="6190488" y="5212080"/>
            <a:ext cx="2546604" cy="11887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4748B"/>
              </a:buClr>
              <a:buSzPts val="1000"/>
              <a:buFont typeface="Calibri"/>
              <a:buNone/>
            </a:pPr>
            <a:r>
              <a:rPr b="0" i="0" lang="en-US" sz="1000" u="none" cap="none" strike="noStrike">
                <a:solidFill>
                  <a:srgbClr val="64748B"/>
                </a:solidFill>
                <a:latin typeface="Calibri"/>
                <a:ea typeface="Calibri"/>
                <a:cs typeface="Calibri"/>
                <a:sym typeface="Calibri"/>
              </a:rPr>
              <a:t>3D knotted polarization or phase field; linked-torus topology; bench demonstrations (Sugic &amp; Dennis 2018, Ehrmanntraut 2023).</a:t>
            </a:r>
            <a:endParaRPr b="0" i="0" sz="1000" u="none" cap="none" strike="noStrike">
              <a:solidFill>
                <a:schemeClr val="dk1"/>
              </a:solidFill>
              <a:latin typeface="Calibri"/>
              <a:ea typeface="Calibri"/>
              <a:cs typeface="Calibri"/>
              <a:sym typeface="Calibri"/>
            </a:endParaRPr>
          </a:p>
        </p:txBody>
      </p:sp>
      <p:sp>
        <p:nvSpPr>
          <p:cNvPr id="112" name="Google Shape;112;p8"/>
          <p:cNvSpPr/>
          <p:nvPr/>
        </p:nvSpPr>
        <p:spPr>
          <a:xfrm>
            <a:off x="8956548" y="5212080"/>
            <a:ext cx="2546604" cy="11887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4748B"/>
              </a:buClr>
              <a:buSzPts val="1000"/>
              <a:buFont typeface="Calibri"/>
              <a:buNone/>
            </a:pPr>
            <a:r>
              <a:rPr b="0" i="0" lang="en-US" sz="1000" u="none" cap="none" strike="noStrike">
                <a:solidFill>
                  <a:srgbClr val="64748B"/>
                </a:solidFill>
                <a:latin typeface="Calibri"/>
                <a:ea typeface="Calibri"/>
                <a:cs typeface="Calibri"/>
                <a:sym typeface="Calibri"/>
              </a:rPr>
              <a:t>Predicted parity-sector signatures in driven-dissipative spin systems (Nestor IPI Letters 2026).</a:t>
            </a:r>
            <a:endParaRPr b="0" i="0" sz="1000" u="none" cap="none" strike="noStrike">
              <a:solidFill>
                <a:schemeClr val="dk1"/>
              </a:solidFill>
              <a:latin typeface="Calibri"/>
              <a:ea typeface="Calibri"/>
              <a:cs typeface="Calibri"/>
              <a:sym typeface="Calibri"/>
            </a:endParaRPr>
          </a:p>
        </p:txBody>
      </p:sp>
      <p:sp>
        <p:nvSpPr>
          <p:cNvPr id="113" name="Google Shape;113;p8"/>
          <p:cNvSpPr/>
          <p:nvPr/>
        </p:nvSpPr>
        <p:spPr>
          <a:xfrm>
            <a:off x="457200" y="6446520"/>
            <a:ext cx="987552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114" name="Google Shape;114;p8"/>
          <p:cNvSpPr/>
          <p:nvPr/>
        </p:nvSpPr>
        <p:spPr>
          <a:xfrm>
            <a:off x="10789920" y="644652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4 / 13</a:t>
            </a:r>
            <a:endParaRPr b="0" i="0" sz="900" u="none" cap="none" strike="noStrike">
              <a:solidFill>
                <a:schemeClr val="dk1"/>
              </a:solidFill>
              <a:latin typeface="Calibri"/>
              <a:ea typeface="Calibri"/>
              <a:cs typeface="Calibri"/>
              <a:sym typeface="Calibri"/>
            </a:endParaRPr>
          </a:p>
        </p:txBody>
      </p:sp>
      <p:sp>
        <p:nvSpPr>
          <p:cNvPr id="115" name="Google Shape;115;p8"/>
          <p:cNvSpPr/>
          <p:nvPr/>
        </p:nvSpPr>
        <p:spPr>
          <a:xfrm>
            <a:off x="457200" y="164592"/>
            <a:ext cx="18288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800"/>
              <a:buFont typeface="Calibri"/>
              <a:buNone/>
            </a:pPr>
            <a:r>
              <a:rPr b="0" i="0" lang="en-US" sz="800" u="none" cap="none" strike="noStrike">
                <a:solidFill>
                  <a:srgbClr val="94A3B8"/>
                </a:solidFill>
                <a:latin typeface="Calibri"/>
                <a:ea typeface="Calibri"/>
                <a:cs typeface="Calibri"/>
                <a:sym typeface="Calibri"/>
              </a:rPr>
              <a:t>CONFIDENTIAL</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0" name="Shape 120"/>
        <p:cNvGrpSpPr/>
        <p:nvPr/>
      </p:nvGrpSpPr>
      <p:grpSpPr>
        <a:xfrm>
          <a:off x="0" y="0"/>
          <a:ext cx="0" cy="0"/>
          <a:chOff x="0" y="0"/>
          <a:chExt cx="0" cy="0"/>
        </a:xfrm>
      </p:grpSpPr>
      <p:sp>
        <p:nvSpPr>
          <p:cNvPr id="121" name="Google Shape;121;p9"/>
          <p:cNvSpPr/>
          <p:nvPr/>
        </p:nvSpPr>
        <p:spPr>
          <a:xfrm>
            <a:off x="548640" y="502920"/>
            <a:ext cx="1106424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600"/>
              <a:buFont typeface="Calibri"/>
              <a:buNone/>
            </a:pPr>
            <a:r>
              <a:rPr b="1" i="0" lang="en-US" sz="1600" u="none" cap="none" strike="noStrike">
                <a:solidFill>
                  <a:srgbClr val="06B6D4"/>
                </a:solidFill>
                <a:latin typeface="Calibri"/>
                <a:ea typeface="Calibri"/>
                <a:cs typeface="Calibri"/>
                <a:sym typeface="Calibri"/>
              </a:rPr>
              <a:t>What we are building</a:t>
            </a:r>
            <a:endParaRPr b="0" i="0" sz="1600" u="none" cap="none" strike="noStrike">
              <a:solidFill>
                <a:schemeClr val="dk1"/>
              </a:solidFill>
              <a:latin typeface="Calibri"/>
              <a:ea typeface="Calibri"/>
              <a:cs typeface="Calibri"/>
              <a:sym typeface="Calibri"/>
            </a:endParaRPr>
          </a:p>
        </p:txBody>
      </p:sp>
      <p:sp>
        <p:nvSpPr>
          <p:cNvPr id="122" name="Google Shape;122;p9"/>
          <p:cNvSpPr/>
          <p:nvPr/>
        </p:nvSpPr>
        <p:spPr>
          <a:xfrm>
            <a:off x="548640" y="960120"/>
            <a:ext cx="11064240" cy="822960"/>
          </a:xfrm>
          <a:prstGeom prst="rect">
            <a:avLst/>
          </a:prstGeom>
          <a:noFill/>
          <a:ln>
            <a:noFill/>
          </a:ln>
        </p:spPr>
        <p:txBody>
          <a:bodyPr anchorCtr="0" anchor="ctr" bIns="45700" lIns="91425" spcFirstLastPara="1" rIns="91425" wrap="square" tIns="45700">
            <a:noAutofit/>
          </a:bodyPr>
          <a:lstStyle/>
          <a:p>
            <a:pPr indent="0" lvl="0" marL="0" marR="0" rtl="0" algn="l">
              <a:lnSpc>
                <a:spcPct val="123076"/>
              </a:lnSpc>
              <a:spcBef>
                <a:spcPts val="0"/>
              </a:spcBef>
              <a:spcAft>
                <a:spcPts val="0"/>
              </a:spcAft>
              <a:buClr>
                <a:srgbClr val="1E2756"/>
              </a:buClr>
              <a:buSzPts val="2600"/>
              <a:buFont typeface="Calibri"/>
              <a:buNone/>
            </a:pPr>
            <a:r>
              <a:rPr b="1" i="0" lang="en-US" sz="2600" u="none" cap="none" strike="noStrike">
                <a:solidFill>
                  <a:srgbClr val="1E2756"/>
                </a:solidFill>
                <a:latin typeface="Calibri"/>
                <a:ea typeface="Calibri"/>
                <a:cs typeface="Calibri"/>
                <a:sym typeface="Calibri"/>
              </a:rPr>
              <a:t>A topological-photon sensor stack that funds itself across every downstream vertical.</a:t>
            </a:r>
            <a:endParaRPr b="0" i="0" sz="2600" u="none" cap="none" strike="noStrike">
              <a:solidFill>
                <a:schemeClr val="dk1"/>
              </a:solidFill>
              <a:latin typeface="Calibri"/>
              <a:ea typeface="Calibri"/>
              <a:cs typeface="Calibri"/>
              <a:sym typeface="Calibri"/>
            </a:endParaRPr>
          </a:p>
        </p:txBody>
      </p:sp>
      <p:pic>
        <p:nvPicPr>
          <p:cNvPr descr="preencoded.png" id="123" name="Google Shape;123;p9"/>
          <p:cNvPicPr preferRelativeResize="0"/>
          <p:nvPr/>
        </p:nvPicPr>
        <p:blipFill rotWithShape="1">
          <a:blip r:embed="rId3">
            <a:alphaModFix/>
          </a:blip>
          <a:srcRect b="0" l="0" r="0" t="0"/>
          <a:stretch/>
        </p:blipFill>
        <p:spPr>
          <a:xfrm>
            <a:off x="457200" y="1874520"/>
            <a:ext cx="11247120" cy="3383280"/>
          </a:xfrm>
          <a:prstGeom prst="rect">
            <a:avLst/>
          </a:prstGeom>
          <a:noFill/>
          <a:ln>
            <a:noFill/>
          </a:ln>
        </p:spPr>
      </p:pic>
      <p:sp>
        <p:nvSpPr>
          <p:cNvPr id="124" name="Google Shape;124;p9"/>
          <p:cNvSpPr/>
          <p:nvPr/>
        </p:nvSpPr>
        <p:spPr>
          <a:xfrm>
            <a:off x="548640" y="5440680"/>
            <a:ext cx="3642360" cy="822960"/>
          </a:xfrm>
          <a:prstGeom prst="rect">
            <a:avLst/>
          </a:prstGeom>
          <a:solidFill>
            <a:srgbClr val="0A10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9"/>
          <p:cNvSpPr/>
          <p:nvPr/>
        </p:nvSpPr>
        <p:spPr>
          <a:xfrm>
            <a:off x="685800" y="5513832"/>
            <a:ext cx="3368040" cy="32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200"/>
              <a:buFont typeface="Calibri"/>
              <a:buNone/>
            </a:pPr>
            <a:r>
              <a:rPr b="1" i="0" lang="en-US" sz="1200" u="none" cap="none" strike="noStrike">
                <a:solidFill>
                  <a:srgbClr val="06B6D4"/>
                </a:solidFill>
                <a:latin typeface="Calibri"/>
                <a:ea typeface="Calibri"/>
                <a:cs typeface="Calibri"/>
                <a:sym typeface="Calibri"/>
              </a:rPr>
              <a:t>Same instrument, many missions</a:t>
            </a:r>
            <a:endParaRPr b="0" i="0" sz="1200" u="none" cap="none" strike="noStrike">
              <a:solidFill>
                <a:schemeClr val="dk1"/>
              </a:solidFill>
              <a:latin typeface="Calibri"/>
              <a:ea typeface="Calibri"/>
              <a:cs typeface="Calibri"/>
              <a:sym typeface="Calibri"/>
            </a:endParaRPr>
          </a:p>
        </p:txBody>
      </p:sp>
      <p:sp>
        <p:nvSpPr>
          <p:cNvPr id="126" name="Google Shape;126;p9"/>
          <p:cNvSpPr/>
          <p:nvPr/>
        </p:nvSpPr>
        <p:spPr>
          <a:xfrm>
            <a:off x="685800" y="5806440"/>
            <a:ext cx="336804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2E8F0"/>
              </a:buClr>
              <a:buSzPts val="1000"/>
              <a:buFont typeface="Calibri"/>
              <a:buNone/>
            </a:pPr>
            <a:r>
              <a:rPr b="0" i="0" lang="en-US" sz="1000" u="none" cap="none" strike="noStrike">
                <a:solidFill>
                  <a:srgbClr val="E2E8F0"/>
                </a:solidFill>
                <a:latin typeface="Calibri"/>
                <a:ea typeface="Calibri"/>
                <a:cs typeface="Calibri"/>
                <a:sym typeface="Calibri"/>
              </a:rPr>
              <a:t>Mode encoder, twisted-light channel, mode sorter, single-photon detection. Application is set by software and target.</a:t>
            </a:r>
            <a:endParaRPr b="0" i="0" sz="1000" u="none" cap="none" strike="noStrike">
              <a:solidFill>
                <a:schemeClr val="dk1"/>
              </a:solidFill>
              <a:latin typeface="Calibri"/>
              <a:ea typeface="Calibri"/>
              <a:cs typeface="Calibri"/>
              <a:sym typeface="Calibri"/>
            </a:endParaRPr>
          </a:p>
        </p:txBody>
      </p:sp>
      <p:sp>
        <p:nvSpPr>
          <p:cNvPr id="127" name="Google Shape;127;p9"/>
          <p:cNvSpPr/>
          <p:nvPr/>
        </p:nvSpPr>
        <p:spPr>
          <a:xfrm>
            <a:off x="4282440" y="5440680"/>
            <a:ext cx="3642360" cy="822960"/>
          </a:xfrm>
          <a:prstGeom prst="rect">
            <a:avLst/>
          </a:prstGeom>
          <a:solidFill>
            <a:srgbClr val="0A10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9"/>
          <p:cNvSpPr/>
          <p:nvPr/>
        </p:nvSpPr>
        <p:spPr>
          <a:xfrm>
            <a:off x="4419600" y="5513832"/>
            <a:ext cx="3368040" cy="32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200"/>
              <a:buFont typeface="Calibri"/>
              <a:buNone/>
            </a:pPr>
            <a:r>
              <a:rPr b="1" i="0" lang="en-US" sz="1200" u="none" cap="none" strike="noStrike">
                <a:solidFill>
                  <a:srgbClr val="06B6D4"/>
                </a:solidFill>
                <a:latin typeface="Calibri"/>
                <a:ea typeface="Calibri"/>
                <a:cs typeface="Calibri"/>
                <a:sym typeface="Calibri"/>
              </a:rPr>
              <a:t>R&amp;D capital amortizes</a:t>
            </a:r>
            <a:endParaRPr b="0" i="0" sz="1200" u="none" cap="none" strike="noStrike">
              <a:solidFill>
                <a:schemeClr val="dk1"/>
              </a:solidFill>
              <a:latin typeface="Calibri"/>
              <a:ea typeface="Calibri"/>
              <a:cs typeface="Calibri"/>
              <a:sym typeface="Calibri"/>
            </a:endParaRPr>
          </a:p>
        </p:txBody>
      </p:sp>
      <p:sp>
        <p:nvSpPr>
          <p:cNvPr id="129" name="Google Shape;129;p9"/>
          <p:cNvSpPr/>
          <p:nvPr/>
        </p:nvSpPr>
        <p:spPr>
          <a:xfrm>
            <a:off x="4419600" y="5806440"/>
            <a:ext cx="336804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2E8F0"/>
              </a:buClr>
              <a:buSzPts val="1000"/>
              <a:buFont typeface="Calibri"/>
              <a:buNone/>
            </a:pPr>
            <a:r>
              <a:rPr b="0" i="0" lang="en-US" sz="1000" u="none" cap="none" strike="noStrike">
                <a:solidFill>
                  <a:srgbClr val="E2E8F0"/>
                </a:solidFill>
                <a:latin typeface="Calibri"/>
                <a:ea typeface="Calibri"/>
                <a:cs typeface="Calibri"/>
                <a:sym typeface="Calibri"/>
              </a:rPr>
              <a:t>Hardware investment funded once. Each vertical inherits the platform rather than rebuilding it.</a:t>
            </a:r>
            <a:endParaRPr b="0" i="0" sz="1000" u="none" cap="none" strike="noStrike">
              <a:solidFill>
                <a:schemeClr val="dk1"/>
              </a:solidFill>
              <a:latin typeface="Calibri"/>
              <a:ea typeface="Calibri"/>
              <a:cs typeface="Calibri"/>
              <a:sym typeface="Calibri"/>
            </a:endParaRPr>
          </a:p>
        </p:txBody>
      </p:sp>
      <p:sp>
        <p:nvSpPr>
          <p:cNvPr id="130" name="Google Shape;130;p9"/>
          <p:cNvSpPr/>
          <p:nvPr/>
        </p:nvSpPr>
        <p:spPr>
          <a:xfrm>
            <a:off x="8016240" y="5440680"/>
            <a:ext cx="3642360" cy="822960"/>
          </a:xfrm>
          <a:prstGeom prst="rect">
            <a:avLst/>
          </a:prstGeom>
          <a:solidFill>
            <a:srgbClr val="0A10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9"/>
          <p:cNvSpPr/>
          <p:nvPr/>
        </p:nvSpPr>
        <p:spPr>
          <a:xfrm>
            <a:off x="8153400" y="5513832"/>
            <a:ext cx="3368040" cy="32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6B6D4"/>
              </a:buClr>
              <a:buSzPts val="1200"/>
              <a:buFont typeface="Calibri"/>
              <a:buNone/>
            </a:pPr>
            <a:r>
              <a:rPr b="1" i="0" lang="en-US" sz="1200" u="none" cap="none" strike="noStrike">
                <a:solidFill>
                  <a:srgbClr val="06B6D4"/>
                </a:solidFill>
                <a:latin typeface="Calibri"/>
                <a:ea typeface="Calibri"/>
                <a:cs typeface="Calibri"/>
                <a:sym typeface="Calibri"/>
              </a:rPr>
              <a:t>Defensible IP</a:t>
            </a:r>
            <a:endParaRPr b="0" i="0" sz="1200" u="none" cap="none" strike="noStrike">
              <a:solidFill>
                <a:schemeClr val="dk1"/>
              </a:solidFill>
              <a:latin typeface="Calibri"/>
              <a:ea typeface="Calibri"/>
              <a:cs typeface="Calibri"/>
              <a:sym typeface="Calibri"/>
            </a:endParaRPr>
          </a:p>
        </p:txBody>
      </p:sp>
      <p:sp>
        <p:nvSpPr>
          <p:cNvPr id="132" name="Google Shape;132;p9"/>
          <p:cNvSpPr/>
          <p:nvPr/>
        </p:nvSpPr>
        <p:spPr>
          <a:xfrm>
            <a:off x="8153400" y="5806440"/>
            <a:ext cx="336804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2E8F0"/>
              </a:buClr>
              <a:buSzPts val="1000"/>
              <a:buFont typeface="Calibri"/>
              <a:buNone/>
            </a:pPr>
            <a:r>
              <a:rPr b="0" i="0" lang="en-US" sz="1000" u="none" cap="none" strike="noStrike">
                <a:solidFill>
                  <a:srgbClr val="E2E8F0"/>
                </a:solidFill>
                <a:latin typeface="Calibri"/>
                <a:ea typeface="Calibri"/>
                <a:cs typeface="Calibri"/>
                <a:sym typeface="Calibri"/>
              </a:rPr>
              <a:t>USPTO Provisional 63/910,939 on superradiant vortex generation and detection architecture; follow-ons in progress.</a:t>
            </a:r>
            <a:endParaRPr b="0" i="0" sz="1000" u="none" cap="none" strike="noStrike">
              <a:solidFill>
                <a:schemeClr val="dk1"/>
              </a:solidFill>
              <a:latin typeface="Calibri"/>
              <a:ea typeface="Calibri"/>
              <a:cs typeface="Calibri"/>
              <a:sym typeface="Calibri"/>
            </a:endParaRPr>
          </a:p>
        </p:txBody>
      </p:sp>
      <p:sp>
        <p:nvSpPr>
          <p:cNvPr id="133" name="Google Shape;133;p9"/>
          <p:cNvSpPr/>
          <p:nvPr/>
        </p:nvSpPr>
        <p:spPr>
          <a:xfrm>
            <a:off x="457200" y="6446520"/>
            <a:ext cx="987552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134" name="Google Shape;134;p9"/>
          <p:cNvSpPr/>
          <p:nvPr/>
        </p:nvSpPr>
        <p:spPr>
          <a:xfrm>
            <a:off x="10789920" y="644652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5 / 13</a:t>
            </a:r>
            <a:endParaRPr b="0" i="0" sz="900" u="none" cap="none" strike="noStrike">
              <a:solidFill>
                <a:schemeClr val="dk1"/>
              </a:solidFill>
              <a:latin typeface="Calibri"/>
              <a:ea typeface="Calibri"/>
              <a:cs typeface="Calibri"/>
              <a:sym typeface="Calibri"/>
            </a:endParaRPr>
          </a:p>
        </p:txBody>
      </p:sp>
      <p:sp>
        <p:nvSpPr>
          <p:cNvPr id="135" name="Google Shape;135;p9"/>
          <p:cNvSpPr/>
          <p:nvPr/>
        </p:nvSpPr>
        <p:spPr>
          <a:xfrm>
            <a:off x="457200" y="164592"/>
            <a:ext cx="18288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800"/>
              <a:buFont typeface="Calibri"/>
              <a:buNone/>
            </a:pPr>
            <a:r>
              <a:rPr b="0" i="0" lang="en-US" sz="800" u="none" cap="none" strike="noStrike">
                <a:solidFill>
                  <a:srgbClr val="94A3B8"/>
                </a:solidFill>
                <a:latin typeface="Calibri"/>
                <a:ea typeface="Calibri"/>
                <a:cs typeface="Calibri"/>
                <a:sym typeface="Calibri"/>
              </a:rPr>
              <a:t>CONFIDENTIAL</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 name="Shape 140"/>
        <p:cNvGrpSpPr/>
        <p:nvPr/>
      </p:nvGrpSpPr>
      <p:grpSpPr>
        <a:xfrm>
          <a:off x="0" y="0"/>
          <a:ext cx="0" cy="0"/>
          <a:chOff x="0" y="0"/>
          <a:chExt cx="0" cy="0"/>
        </a:xfrm>
      </p:grpSpPr>
      <p:sp>
        <p:nvSpPr>
          <p:cNvPr id="141" name="Google Shape;141;p10"/>
          <p:cNvSpPr/>
          <p:nvPr/>
        </p:nvSpPr>
        <p:spPr>
          <a:xfrm>
            <a:off x="548640" y="502920"/>
            <a:ext cx="1106424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3000"/>
              <a:buFont typeface="Calibri"/>
              <a:buNone/>
            </a:pPr>
            <a:r>
              <a:rPr b="1" i="1" lang="en-US" sz="3000" u="none" cap="none" strike="noStrike">
                <a:solidFill>
                  <a:srgbClr val="FF0000"/>
                </a:solidFill>
                <a:latin typeface="Calibri"/>
                <a:ea typeface="Calibri"/>
                <a:cs typeface="Calibri"/>
                <a:sym typeface="Calibri"/>
              </a:rPr>
              <a:t>One sensor. Five revenue paths.</a:t>
            </a:r>
            <a:endParaRPr b="0" i="1" sz="3000" u="none" cap="none" strike="noStrike">
              <a:solidFill>
                <a:srgbClr val="FF0000"/>
              </a:solidFill>
              <a:latin typeface="Calibri"/>
              <a:ea typeface="Calibri"/>
              <a:cs typeface="Calibri"/>
              <a:sym typeface="Calibri"/>
            </a:endParaRPr>
          </a:p>
        </p:txBody>
      </p:sp>
      <p:sp>
        <p:nvSpPr>
          <p:cNvPr id="142" name="Google Shape;142;p10"/>
          <p:cNvSpPr/>
          <p:nvPr/>
        </p:nvSpPr>
        <p:spPr>
          <a:xfrm>
            <a:off x="548640" y="1097280"/>
            <a:ext cx="1106424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300"/>
              <a:buFont typeface="Calibri"/>
              <a:buNone/>
            </a:pPr>
            <a:r>
              <a:rPr b="0" i="1" lang="en-US" sz="1300" u="none" cap="none" strike="noStrike">
                <a:solidFill>
                  <a:srgbClr val="64748B"/>
                </a:solidFill>
                <a:latin typeface="Calibri"/>
                <a:ea typeface="Calibri"/>
                <a:cs typeface="Calibri"/>
                <a:sym typeface="Calibri"/>
              </a:rPr>
              <a:t>Near-term verticals fund the platform. Forward-thesis verticals are upside, not the floor.</a:t>
            </a:r>
            <a:endParaRPr b="0" i="0" sz="1300" u="none" cap="none" strike="noStrike">
              <a:solidFill>
                <a:schemeClr val="dk1"/>
              </a:solidFill>
              <a:latin typeface="Calibri"/>
              <a:ea typeface="Calibri"/>
              <a:cs typeface="Calibri"/>
              <a:sym typeface="Calibri"/>
            </a:endParaRPr>
          </a:p>
        </p:txBody>
      </p:sp>
      <p:graphicFrame>
        <p:nvGraphicFramePr>
          <p:cNvPr id="143" name="Google Shape;143;p10"/>
          <p:cNvGraphicFramePr/>
          <p:nvPr/>
        </p:nvGraphicFramePr>
        <p:xfrm>
          <a:off x="548640" y="1691640"/>
          <a:ext cx="3000000" cy="3000000"/>
        </p:xfrm>
        <a:graphic>
          <a:graphicData uri="http://schemas.openxmlformats.org/drawingml/2006/table">
            <a:tbl>
              <a:tblPr>
                <a:noFill/>
                <a:tableStyleId>{F0877904-B62E-4ADC-BE6A-961CE98DDB22}</a:tableStyleId>
              </a:tblPr>
              <a:tblGrid>
                <a:gridCol w="1691650"/>
                <a:gridCol w="2148850"/>
                <a:gridCol w="2743200"/>
                <a:gridCol w="3291850"/>
                <a:gridCol w="1188725"/>
              </a:tblGrid>
              <a:tr h="640075">
                <a:tc>
                  <a:txBody>
                    <a:bodyPr/>
                    <a:lstStyle/>
                    <a:p>
                      <a:pPr indent="0" lvl="0" marL="0" marR="0" rtl="0" algn="l">
                        <a:lnSpc>
                          <a:spcPct val="100000"/>
                        </a:lnSpc>
                        <a:spcBef>
                          <a:spcPts val="0"/>
                        </a:spcBef>
                        <a:spcAft>
                          <a:spcPts val="0"/>
                        </a:spcAft>
                        <a:buClr>
                          <a:srgbClr val="FFFFFF"/>
                        </a:buClr>
                        <a:buSzPts val="1200"/>
                        <a:buFont typeface="Calibri"/>
                        <a:buNone/>
                      </a:pPr>
                      <a:r>
                        <a:rPr b="1" lang="en-US" sz="1200" u="none" cap="none" strike="noStrike">
                          <a:solidFill>
                            <a:srgbClr val="FFFFFF"/>
                          </a:solidFill>
                          <a:latin typeface="Calibri"/>
                          <a:ea typeface="Calibri"/>
                          <a:cs typeface="Calibri"/>
                          <a:sym typeface="Calibri"/>
                        </a:rPr>
                        <a:t>Vertical</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1E2756"/>
                    </a:solidFill>
                  </a:tcPr>
                </a:tc>
                <a:tc>
                  <a:txBody>
                    <a:bodyPr/>
                    <a:lstStyle/>
                    <a:p>
                      <a:pPr indent="0" lvl="0" marL="0" marR="0" rtl="0" algn="l">
                        <a:lnSpc>
                          <a:spcPct val="100000"/>
                        </a:lnSpc>
                        <a:spcBef>
                          <a:spcPts val="0"/>
                        </a:spcBef>
                        <a:spcAft>
                          <a:spcPts val="0"/>
                        </a:spcAft>
                        <a:buClr>
                          <a:srgbClr val="FFFFFF"/>
                        </a:buClr>
                        <a:buSzPts val="1200"/>
                        <a:buFont typeface="Calibri"/>
                        <a:buNone/>
                      </a:pPr>
                      <a:r>
                        <a:rPr b="1" lang="en-US" sz="1200" u="none" cap="none" strike="noStrike">
                          <a:solidFill>
                            <a:srgbClr val="FFFFFF"/>
                          </a:solidFill>
                          <a:latin typeface="Calibri"/>
                          <a:ea typeface="Calibri"/>
                          <a:cs typeface="Calibri"/>
                          <a:sym typeface="Calibri"/>
                        </a:rPr>
                        <a:t>What it sells</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1E2756"/>
                    </a:solidFill>
                  </a:tcPr>
                </a:tc>
                <a:tc>
                  <a:txBody>
                    <a:bodyPr/>
                    <a:lstStyle/>
                    <a:p>
                      <a:pPr indent="0" lvl="0" marL="0" marR="0" rtl="0" algn="l">
                        <a:lnSpc>
                          <a:spcPct val="100000"/>
                        </a:lnSpc>
                        <a:spcBef>
                          <a:spcPts val="0"/>
                        </a:spcBef>
                        <a:spcAft>
                          <a:spcPts val="0"/>
                        </a:spcAft>
                        <a:buClr>
                          <a:srgbClr val="FFFFFF"/>
                        </a:buClr>
                        <a:buSzPts val="1200"/>
                        <a:buFont typeface="Calibri"/>
                        <a:buNone/>
                      </a:pPr>
                      <a:r>
                        <a:rPr b="1" lang="en-US" sz="1200" u="none" cap="none" strike="noStrike">
                          <a:solidFill>
                            <a:srgbClr val="FFFFFF"/>
                          </a:solidFill>
                          <a:latin typeface="Calibri"/>
                          <a:ea typeface="Calibri"/>
                          <a:cs typeface="Calibri"/>
                          <a:sym typeface="Calibri"/>
                        </a:rPr>
                        <a:t>Possible Buyer</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1E2756"/>
                    </a:solidFill>
                  </a:tcPr>
                </a:tc>
                <a:tc>
                  <a:txBody>
                    <a:bodyPr/>
                    <a:lstStyle/>
                    <a:p>
                      <a:pPr indent="0" lvl="0" marL="0" marR="0" rtl="0" algn="l">
                        <a:lnSpc>
                          <a:spcPct val="100000"/>
                        </a:lnSpc>
                        <a:spcBef>
                          <a:spcPts val="0"/>
                        </a:spcBef>
                        <a:spcAft>
                          <a:spcPts val="0"/>
                        </a:spcAft>
                        <a:buClr>
                          <a:srgbClr val="FFFFFF"/>
                        </a:buClr>
                        <a:buSzPts val="1200"/>
                        <a:buFont typeface="Calibri"/>
                        <a:buNone/>
                      </a:pPr>
                      <a:r>
                        <a:rPr b="1" lang="en-US" sz="1200" u="none" cap="none" strike="noStrike">
                          <a:solidFill>
                            <a:srgbClr val="FFFFFF"/>
                          </a:solidFill>
                          <a:latin typeface="Calibri"/>
                          <a:ea typeface="Calibri"/>
                          <a:cs typeface="Calibri"/>
                          <a:sym typeface="Calibri"/>
                        </a:rPr>
                        <a:t>Evidence anchor</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1E2756"/>
                    </a:solidFill>
                  </a:tcPr>
                </a:tc>
                <a:tc>
                  <a:txBody>
                    <a:bodyPr/>
                    <a:lstStyle/>
                    <a:p>
                      <a:pPr indent="0" lvl="0" marL="0" marR="0" rtl="0" algn="ctr">
                        <a:lnSpc>
                          <a:spcPct val="100000"/>
                        </a:lnSpc>
                        <a:spcBef>
                          <a:spcPts val="0"/>
                        </a:spcBef>
                        <a:spcAft>
                          <a:spcPts val="0"/>
                        </a:spcAft>
                        <a:buClr>
                          <a:srgbClr val="FFFFFF"/>
                        </a:buClr>
                        <a:buSzPts val="1200"/>
                        <a:buFont typeface="Calibri"/>
                        <a:buNone/>
                      </a:pPr>
                      <a:r>
                        <a:rPr b="1" lang="en-US" sz="1200" u="none" cap="none" strike="noStrike">
                          <a:solidFill>
                            <a:srgbClr val="FFFFFF"/>
                          </a:solidFill>
                          <a:latin typeface="Calibri"/>
                          <a:ea typeface="Calibri"/>
                          <a:cs typeface="Calibri"/>
                          <a:sym typeface="Calibri"/>
                        </a:rPr>
                        <a:t>Maturity</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1E2756"/>
                    </a:solidFill>
                  </a:tcPr>
                </a:tc>
              </a:tr>
              <a:tr h="640075">
                <a:tc>
                  <a:txBody>
                    <a:bodyPr/>
                    <a:lstStyle/>
                    <a:p>
                      <a:pPr indent="0" lvl="0" marL="0" marR="0" rtl="0" algn="l">
                        <a:lnSpc>
                          <a:spcPct val="100000"/>
                        </a:lnSpc>
                        <a:spcBef>
                          <a:spcPts val="0"/>
                        </a:spcBef>
                        <a:spcAft>
                          <a:spcPts val="0"/>
                        </a:spcAft>
                        <a:buClr>
                          <a:srgbClr val="1E2756"/>
                        </a:buClr>
                        <a:buSzPts val="1200"/>
                        <a:buFont typeface="Calibri"/>
                        <a:buNone/>
                      </a:pPr>
                      <a:r>
                        <a:rPr b="1" lang="en-US" sz="1200" u="none" cap="none" strike="noStrike">
                          <a:solidFill>
                            <a:srgbClr val="1E2756"/>
                          </a:solidFill>
                          <a:latin typeface="Calibri"/>
                          <a:ea typeface="Calibri"/>
                          <a:cs typeface="Calibri"/>
                          <a:sym typeface="Calibri"/>
                        </a:rPr>
                        <a:t>TwistTerraScan  •</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OAM remote sensing</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DoD counter-UAS, IC ISR, mining majors, USDA</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64748B"/>
                        </a:buClr>
                        <a:buSzPts val="1000"/>
                        <a:buFont typeface="Calibri"/>
                        <a:buNone/>
                      </a:pPr>
                      <a:r>
                        <a:rPr i="1" lang="en-US" sz="1000" u="none" cap="none" strike="noStrike">
                          <a:solidFill>
                            <a:srgbClr val="64748B"/>
                          </a:solidFill>
                          <a:latin typeface="Calibri"/>
                          <a:ea typeface="Calibri"/>
                          <a:cs typeface="Calibri"/>
                          <a:sym typeface="Calibri"/>
                        </a:rPr>
                        <a:t>Lavery 2013 rotational Doppler, NASA Langley wake studies</a:t>
                      </a:r>
                      <a:endParaRPr sz="10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TRL 4-5 lab, 3 airborne</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r>
              <a:tr h="640075">
                <a:tc>
                  <a:txBody>
                    <a:bodyPr/>
                    <a:lstStyle/>
                    <a:p>
                      <a:pPr indent="0" lvl="0" marL="0" marR="0" rtl="0" algn="l">
                        <a:lnSpc>
                          <a:spcPct val="100000"/>
                        </a:lnSpc>
                        <a:spcBef>
                          <a:spcPts val="0"/>
                        </a:spcBef>
                        <a:spcAft>
                          <a:spcPts val="0"/>
                        </a:spcAft>
                        <a:buClr>
                          <a:srgbClr val="1E2756"/>
                        </a:buClr>
                        <a:buSzPts val="1200"/>
                        <a:buFont typeface="Calibri"/>
                        <a:buNone/>
                      </a:pPr>
                      <a:r>
                        <a:rPr b="1" lang="en-US" sz="1200" u="none" cap="none" strike="noStrike">
                          <a:solidFill>
                            <a:srgbClr val="1E2756"/>
                          </a:solidFill>
                          <a:latin typeface="Calibri"/>
                          <a:ea typeface="Calibri"/>
                          <a:cs typeface="Calibri"/>
                          <a:sym typeface="Calibri"/>
                        </a:rPr>
                        <a:t>ZetaBreak  •</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Lattice cryptanalysis probe</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NSA, DARPA I2O, financial-services CISOs</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64748B"/>
                        </a:buClr>
                        <a:buSzPts val="1000"/>
                        <a:buFont typeface="Calibri"/>
                        <a:buNone/>
                      </a:pPr>
                      <a:r>
                        <a:rPr i="1" lang="en-US" sz="1000" u="none" cap="none" strike="noStrike">
                          <a:solidFill>
                            <a:srgbClr val="64748B"/>
                          </a:solidFill>
                          <a:latin typeface="Calibri"/>
                          <a:ea typeface="Calibri"/>
                          <a:cs typeface="Calibri"/>
                          <a:sym typeface="Calibri"/>
                        </a:rPr>
                        <a:t>Nestor IPI Letters 2025/2026 SVP-spectral mapping</a:t>
                      </a:r>
                      <a:endParaRPr sz="10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TRL 2-3</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r>
              <a:tr h="640075">
                <a:tc>
                  <a:txBody>
                    <a:bodyPr/>
                    <a:lstStyle/>
                    <a:p>
                      <a:pPr indent="0" lvl="0" marL="0" marR="0" rtl="0" algn="l">
                        <a:lnSpc>
                          <a:spcPct val="100000"/>
                        </a:lnSpc>
                        <a:spcBef>
                          <a:spcPts val="0"/>
                        </a:spcBef>
                        <a:spcAft>
                          <a:spcPts val="0"/>
                        </a:spcAft>
                        <a:buClr>
                          <a:srgbClr val="1E2756"/>
                        </a:buClr>
                        <a:buSzPts val="1200"/>
                        <a:buFont typeface="Calibri"/>
                        <a:buNone/>
                      </a:pPr>
                      <a:r>
                        <a:rPr b="1" lang="en-US" sz="1200" u="none" cap="none" strike="noStrike">
                          <a:solidFill>
                            <a:srgbClr val="1E2756"/>
                          </a:solidFill>
                          <a:latin typeface="Calibri"/>
                          <a:ea typeface="Calibri"/>
                          <a:cs typeface="Calibri"/>
                          <a:sym typeface="Calibri"/>
                        </a:rPr>
                        <a:t>SpectraScan  •</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Vortex-photon microscopy</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Top-20 pharma, academic neuroscience labs</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64748B"/>
                        </a:buClr>
                        <a:buSzPts val="1000"/>
                        <a:buFont typeface="Calibri"/>
                        <a:buNone/>
                      </a:pPr>
                      <a:r>
                        <a:rPr i="1" lang="en-US" sz="1000" u="none" cap="none" strike="noStrike">
                          <a:solidFill>
                            <a:srgbClr val="64748B"/>
                          </a:solidFill>
                          <a:latin typeface="Calibri"/>
                          <a:ea typeface="Calibri"/>
                          <a:cs typeface="Calibri"/>
                          <a:sym typeface="Calibri"/>
                        </a:rPr>
                        <a:t>Furhapter 2005 spiral phase contrast, Bernet 2006</a:t>
                      </a:r>
                      <a:endParaRPr sz="10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TRL 4</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r>
              <a:tr h="640075">
                <a:tc>
                  <a:txBody>
                    <a:bodyPr/>
                    <a:lstStyle/>
                    <a:p>
                      <a:pPr indent="0" lvl="0" marL="0" marR="0" rtl="0" algn="l">
                        <a:lnSpc>
                          <a:spcPct val="100000"/>
                        </a:lnSpc>
                        <a:spcBef>
                          <a:spcPts val="0"/>
                        </a:spcBef>
                        <a:spcAft>
                          <a:spcPts val="0"/>
                        </a:spcAft>
                        <a:buClr>
                          <a:srgbClr val="8B5CF6"/>
                        </a:buClr>
                        <a:buSzPts val="1200"/>
                        <a:buFont typeface="Calibri"/>
                        <a:buNone/>
                      </a:pPr>
                      <a:r>
                        <a:rPr b="1" lang="en-US" sz="1200" u="none" cap="none" strike="noStrike">
                          <a:solidFill>
                            <a:srgbClr val="8B5CF6"/>
                          </a:solidFill>
                          <a:latin typeface="Calibri"/>
                          <a:ea typeface="Calibri"/>
                          <a:cs typeface="Calibri"/>
                          <a:sym typeface="Calibri"/>
                        </a:rPr>
                        <a:t>BioCore</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OAM-multiplexed edge inference</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Hyperscalers, edge AI for defense/medical</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64748B"/>
                        </a:buClr>
                        <a:buSzPts val="1000"/>
                        <a:buFont typeface="Calibri"/>
                        <a:buNone/>
                      </a:pPr>
                      <a:r>
                        <a:rPr i="1" lang="en-US" sz="1000" u="none" cap="none" strike="noStrike">
                          <a:solidFill>
                            <a:srgbClr val="64748B"/>
                          </a:solidFill>
                          <a:latin typeface="Calibri"/>
                          <a:ea typeface="Calibri"/>
                          <a:cs typeface="Calibri"/>
                          <a:sym typeface="Calibri"/>
                        </a:rPr>
                        <a:t>Shastri 2021 photonic AI, Zarkeshian 2022 photon backprop</a:t>
                      </a:r>
                      <a:endParaRPr sz="10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TRL 4 photonic, 2 biophotonic</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r>
              <a:tr h="640075">
                <a:tc>
                  <a:txBody>
                    <a:bodyPr/>
                    <a:lstStyle/>
                    <a:p>
                      <a:pPr indent="0" lvl="0" marL="0" marR="0" rtl="0" algn="l">
                        <a:lnSpc>
                          <a:spcPct val="100000"/>
                        </a:lnSpc>
                        <a:spcBef>
                          <a:spcPts val="0"/>
                        </a:spcBef>
                        <a:spcAft>
                          <a:spcPts val="0"/>
                        </a:spcAft>
                        <a:buClr>
                          <a:srgbClr val="8B5CF6"/>
                        </a:buClr>
                        <a:buSzPts val="1200"/>
                        <a:buFont typeface="Calibri"/>
                        <a:buNone/>
                      </a:pPr>
                      <a:r>
                        <a:rPr b="1" lang="en-US" sz="1200" u="none" cap="none" strike="noStrike">
                          <a:solidFill>
                            <a:srgbClr val="8B5CF6"/>
                          </a:solidFill>
                          <a:latin typeface="Calibri"/>
                          <a:ea typeface="Calibri"/>
                          <a:cs typeface="Calibri"/>
                          <a:sym typeface="Calibri"/>
                        </a:rPr>
                        <a:t>KerrSense</a:t>
                      </a:r>
                      <a:endParaRPr sz="12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OAM gravimetry and astronomy</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NGA, NASA, ESA, DARPA DSO, oil &amp; gas</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64748B"/>
                        </a:buClr>
                        <a:buSzPts val="1000"/>
                        <a:buFont typeface="Calibri"/>
                        <a:buNone/>
                      </a:pPr>
                      <a:r>
                        <a:rPr i="1" lang="en-US" sz="1000" u="none" cap="none" strike="noStrike">
                          <a:solidFill>
                            <a:srgbClr val="64748B"/>
                          </a:solidFill>
                          <a:latin typeface="Calibri"/>
                          <a:ea typeface="Calibri"/>
                          <a:cs typeface="Calibri"/>
                          <a:sym typeface="Calibri"/>
                        </a:rPr>
                        <a:t>Tamburini Nature Phys 7, 195 (2011); MNRAS 492, L22 (2020)</a:t>
                      </a:r>
                      <a:endParaRPr sz="10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1E293B"/>
                        </a:buClr>
                        <a:buSzPts val="1100"/>
                        <a:buFont typeface="Calibri"/>
                        <a:buNone/>
                      </a:pPr>
                      <a:r>
                        <a:rPr lang="en-US" sz="1100" u="none" cap="none" strike="noStrike">
                          <a:solidFill>
                            <a:srgbClr val="1E293B"/>
                          </a:solidFill>
                          <a:latin typeface="Calibri"/>
                          <a:ea typeface="Calibri"/>
                          <a:cs typeface="Calibri"/>
                          <a:sym typeface="Calibri"/>
                        </a:rPr>
                        <a:t>TRL 2-3</a:t>
                      </a:r>
                      <a:endParaRPr sz="1100" u="none" cap="none" strike="noStrike">
                        <a:latin typeface="Calibri"/>
                        <a:ea typeface="Calibri"/>
                        <a:cs typeface="Calibri"/>
                        <a:sym typeface="Calibri"/>
                      </a:endParaRPr>
                    </a:p>
                  </a:txBody>
                  <a:tcPr marT="45725" marB="45725" marR="91450" marL="91450" anchor="ctr">
                    <a:lnL cap="flat" cmpd="sng" w="9525">
                      <a:solidFill>
                        <a:srgbClr val="CBD5E1"/>
                      </a:solidFill>
                      <a:prstDash val="solid"/>
                      <a:round/>
                      <a:headEnd len="sm" w="sm" type="none"/>
                      <a:tailEnd len="sm" w="sm" type="none"/>
                    </a:lnL>
                    <a:lnR cap="flat" cmpd="sng" w="9525">
                      <a:solidFill>
                        <a:srgbClr val="CBD5E1"/>
                      </a:solidFill>
                      <a:prstDash val="solid"/>
                      <a:round/>
                      <a:headEnd len="sm" w="sm" type="none"/>
                      <a:tailEnd len="sm" w="sm" type="none"/>
                    </a:lnR>
                    <a:lnT cap="flat" cmpd="sng" w="9525">
                      <a:solidFill>
                        <a:srgbClr val="CBD5E1"/>
                      </a:solidFill>
                      <a:prstDash val="solid"/>
                      <a:round/>
                      <a:headEnd len="sm" w="sm" type="none"/>
                      <a:tailEnd len="sm" w="sm" type="none"/>
                    </a:lnT>
                    <a:lnB cap="flat" cmpd="sng" w="9525">
                      <a:solidFill>
                        <a:srgbClr val="CBD5E1"/>
                      </a:solidFill>
                      <a:prstDash val="solid"/>
                      <a:round/>
                      <a:headEnd len="sm" w="sm" type="none"/>
                      <a:tailEnd len="sm" w="sm" type="none"/>
                    </a:lnB>
                    <a:solidFill>
                      <a:srgbClr val="FFFFFF"/>
                    </a:solidFill>
                  </a:tcPr>
                </a:tc>
              </a:tr>
            </a:tbl>
          </a:graphicData>
        </a:graphic>
      </p:graphicFrame>
      <p:sp>
        <p:nvSpPr>
          <p:cNvPr id="144" name="Google Shape;144;p10"/>
          <p:cNvSpPr/>
          <p:nvPr/>
        </p:nvSpPr>
        <p:spPr>
          <a:xfrm>
            <a:off x="548640" y="5760720"/>
            <a:ext cx="1106424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 Near-term commercial    ◆ Forward thesis (upside on Majorana-vortex hypothesis)</a:t>
            </a:r>
            <a:endParaRPr b="0" i="0" sz="1000" u="none" cap="none" strike="noStrike">
              <a:solidFill>
                <a:schemeClr val="dk1"/>
              </a:solidFill>
              <a:latin typeface="Calibri"/>
              <a:ea typeface="Calibri"/>
              <a:cs typeface="Calibri"/>
              <a:sym typeface="Calibri"/>
            </a:endParaRPr>
          </a:p>
        </p:txBody>
      </p:sp>
      <p:sp>
        <p:nvSpPr>
          <p:cNvPr id="145" name="Google Shape;145;p10"/>
          <p:cNvSpPr/>
          <p:nvPr/>
        </p:nvSpPr>
        <p:spPr>
          <a:xfrm>
            <a:off x="548640" y="6035040"/>
            <a:ext cx="1106424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000"/>
              <a:buFont typeface="Calibri"/>
              <a:buNone/>
            </a:pPr>
            <a:r>
              <a:rPr b="0" i="1" lang="en-US" sz="1000" u="none" cap="none" strike="noStrike">
                <a:solidFill>
                  <a:srgbClr val="64748B"/>
                </a:solidFill>
                <a:latin typeface="Calibri"/>
                <a:ea typeface="Calibri"/>
                <a:cs typeface="Calibri"/>
                <a:sym typeface="Calibri"/>
              </a:rPr>
              <a:t>Additional applications detailed on dreamscapesystemsinc.com: </a:t>
            </a:r>
            <a:r>
              <a:rPr b="1" i="1" lang="en-US" sz="1000" u="none" cap="none" strike="noStrike">
                <a:solidFill>
                  <a:srgbClr val="8B5CF6"/>
                </a:solidFill>
                <a:latin typeface="Calibri"/>
                <a:ea typeface="Calibri"/>
                <a:cs typeface="Calibri"/>
                <a:sym typeface="Calibri"/>
              </a:rPr>
              <a:t>PlasmaWeave</a:t>
            </a:r>
            <a:r>
              <a:rPr b="0" i="1" lang="en-US" sz="1000" u="none" cap="none" strike="noStrike">
                <a:solidFill>
                  <a:srgbClr val="64748B"/>
                </a:solidFill>
                <a:latin typeface="Calibri"/>
                <a:ea typeface="Calibri"/>
                <a:cs typeface="Calibri"/>
                <a:sym typeface="Calibri"/>
              </a:rPr>
              <a:t> (tokamak edge control), </a:t>
            </a:r>
            <a:r>
              <a:rPr b="1" i="1" lang="en-US" sz="1000" u="none" cap="none" strike="noStrike">
                <a:solidFill>
                  <a:srgbClr val="8B5CF6"/>
                </a:solidFill>
                <a:latin typeface="Calibri"/>
                <a:ea typeface="Calibri"/>
                <a:cs typeface="Calibri"/>
                <a:sym typeface="Calibri"/>
              </a:rPr>
              <a:t>CyberFlow</a:t>
            </a:r>
            <a:r>
              <a:rPr b="0" i="1" lang="en-US" sz="1000" u="none" cap="none" strike="noStrike">
                <a:solidFill>
                  <a:srgbClr val="64748B"/>
                </a:solidFill>
                <a:latin typeface="Calibri"/>
                <a:ea typeface="Calibri"/>
                <a:cs typeface="Calibri"/>
                <a:sym typeface="Calibri"/>
              </a:rPr>
              <a:t> (organizational cybernetics).</a:t>
            </a:r>
            <a:endParaRPr b="0" i="0" sz="1000" u="none" cap="none" strike="noStrike">
              <a:solidFill>
                <a:schemeClr val="dk1"/>
              </a:solidFill>
              <a:latin typeface="Calibri"/>
              <a:ea typeface="Calibri"/>
              <a:cs typeface="Calibri"/>
              <a:sym typeface="Calibri"/>
            </a:endParaRPr>
          </a:p>
        </p:txBody>
      </p:sp>
      <p:sp>
        <p:nvSpPr>
          <p:cNvPr id="146" name="Google Shape;146;p10"/>
          <p:cNvSpPr/>
          <p:nvPr/>
        </p:nvSpPr>
        <p:spPr>
          <a:xfrm>
            <a:off x="457200" y="6446520"/>
            <a:ext cx="987552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147" name="Google Shape;147;p10"/>
          <p:cNvSpPr/>
          <p:nvPr/>
        </p:nvSpPr>
        <p:spPr>
          <a:xfrm>
            <a:off x="10789920" y="644652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6 / 13</a:t>
            </a:r>
            <a:endParaRPr b="0" i="0" sz="900" u="none" cap="none" strike="noStrike">
              <a:solidFill>
                <a:schemeClr val="dk1"/>
              </a:solidFill>
              <a:latin typeface="Calibri"/>
              <a:ea typeface="Calibri"/>
              <a:cs typeface="Calibri"/>
              <a:sym typeface="Calibri"/>
            </a:endParaRPr>
          </a:p>
        </p:txBody>
      </p:sp>
      <p:sp>
        <p:nvSpPr>
          <p:cNvPr id="148" name="Google Shape;148;p10"/>
          <p:cNvSpPr/>
          <p:nvPr/>
        </p:nvSpPr>
        <p:spPr>
          <a:xfrm>
            <a:off x="457200" y="164592"/>
            <a:ext cx="18288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800"/>
              <a:buFont typeface="Calibri"/>
              <a:buNone/>
            </a:pPr>
            <a:r>
              <a:rPr b="0" i="0" lang="en-US" sz="800" u="none" cap="none" strike="noStrike">
                <a:solidFill>
                  <a:srgbClr val="94A3B8"/>
                </a:solidFill>
                <a:latin typeface="Calibri"/>
                <a:ea typeface="Calibri"/>
                <a:cs typeface="Calibri"/>
                <a:sym typeface="Calibri"/>
              </a:rPr>
              <a:t>CONFIDENTIAL</a:t>
            </a:r>
            <a:endParaRPr b="0" i="0" sz="800" u="none" cap="none" strike="noStrike">
              <a:solidFill>
                <a:schemeClr val="dk1"/>
              </a:solidFill>
              <a:latin typeface="Calibri"/>
              <a:ea typeface="Calibri"/>
              <a:cs typeface="Calibri"/>
              <a:sym typeface="Calibri"/>
            </a:endParaRPr>
          </a:p>
        </p:txBody>
      </p:sp>
      <p:pic>
        <p:nvPicPr>
          <p:cNvPr id="149" name="Google Shape;149;p10" title="drone_v7_combined.png"/>
          <p:cNvPicPr preferRelativeResize="0"/>
          <p:nvPr/>
        </p:nvPicPr>
        <p:blipFill rotWithShape="1">
          <a:blip r:embed="rId3">
            <a:alphaModFix/>
          </a:blip>
          <a:srcRect b="0" l="0" r="0" t="0"/>
          <a:stretch/>
        </p:blipFill>
        <p:spPr>
          <a:xfrm>
            <a:off x="7508350" y="164599"/>
            <a:ext cx="4104525" cy="146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4" name="Shape 154"/>
        <p:cNvGrpSpPr/>
        <p:nvPr/>
      </p:nvGrpSpPr>
      <p:grpSpPr>
        <a:xfrm>
          <a:off x="0" y="0"/>
          <a:ext cx="0" cy="0"/>
          <a:chOff x="0" y="0"/>
          <a:chExt cx="0" cy="0"/>
        </a:xfrm>
      </p:grpSpPr>
      <p:sp>
        <p:nvSpPr>
          <p:cNvPr id="155" name="Google Shape;155;p11"/>
          <p:cNvSpPr/>
          <p:nvPr/>
        </p:nvSpPr>
        <p:spPr>
          <a:xfrm>
            <a:off x="548640" y="502920"/>
            <a:ext cx="11064240" cy="548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3000"/>
              <a:buFont typeface="Calibri"/>
              <a:buNone/>
            </a:pPr>
            <a:r>
              <a:rPr b="1" i="0" lang="en-US" sz="3000" u="none" cap="none" strike="noStrike">
                <a:solidFill>
                  <a:srgbClr val="1E2756"/>
                </a:solidFill>
                <a:latin typeface="Calibri"/>
                <a:ea typeface="Calibri"/>
                <a:cs typeface="Calibri"/>
                <a:sym typeface="Calibri"/>
              </a:rPr>
              <a:t>Why now</a:t>
            </a:r>
            <a:endParaRPr b="0" i="0" sz="3000" u="none" cap="none" strike="noStrike">
              <a:solidFill>
                <a:schemeClr val="dk1"/>
              </a:solidFill>
              <a:latin typeface="Calibri"/>
              <a:ea typeface="Calibri"/>
              <a:cs typeface="Calibri"/>
              <a:sym typeface="Calibri"/>
            </a:endParaRPr>
          </a:p>
        </p:txBody>
      </p:sp>
      <p:sp>
        <p:nvSpPr>
          <p:cNvPr id="156" name="Google Shape;156;p11"/>
          <p:cNvSpPr/>
          <p:nvPr/>
        </p:nvSpPr>
        <p:spPr>
          <a:xfrm>
            <a:off x="548640" y="1097280"/>
            <a:ext cx="11064240" cy="36576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4748B"/>
              </a:buClr>
              <a:buSzPts val="1400"/>
              <a:buFont typeface="Calibri"/>
              <a:buNone/>
            </a:pPr>
            <a:r>
              <a:rPr b="0" i="1" lang="en-US" sz="1400" u="none" cap="none" strike="noStrike">
                <a:solidFill>
                  <a:srgbClr val="64748B"/>
                </a:solidFill>
                <a:latin typeface="Calibri"/>
                <a:ea typeface="Calibri"/>
                <a:cs typeface="Calibri"/>
                <a:sym typeface="Calibri"/>
              </a:rPr>
              <a:t>Hardware, physics, and procurement windows have converged in the last 24 months.</a:t>
            </a:r>
            <a:endParaRPr b="0" i="0" sz="1400" u="none" cap="none" strike="noStrike">
              <a:solidFill>
                <a:schemeClr val="dk1"/>
              </a:solidFill>
              <a:latin typeface="Calibri"/>
              <a:ea typeface="Calibri"/>
              <a:cs typeface="Calibri"/>
              <a:sym typeface="Calibri"/>
            </a:endParaRPr>
          </a:p>
        </p:txBody>
      </p:sp>
      <p:sp>
        <p:nvSpPr>
          <p:cNvPr id="157" name="Google Shape;157;p11"/>
          <p:cNvSpPr/>
          <p:nvPr/>
        </p:nvSpPr>
        <p:spPr>
          <a:xfrm>
            <a:off x="548640" y="1645920"/>
            <a:ext cx="3627120" cy="224028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58" name="Google Shape;158;p11"/>
          <p:cNvPicPr preferRelativeResize="0"/>
          <p:nvPr/>
        </p:nvPicPr>
        <p:blipFill rotWithShape="1">
          <a:blip r:embed="rId3">
            <a:alphaModFix/>
          </a:blip>
          <a:srcRect b="0" l="0" r="0" t="0"/>
          <a:stretch/>
        </p:blipFill>
        <p:spPr>
          <a:xfrm>
            <a:off x="777240" y="1874520"/>
            <a:ext cx="457200" cy="457200"/>
          </a:xfrm>
          <a:prstGeom prst="rect">
            <a:avLst/>
          </a:prstGeom>
          <a:noFill/>
          <a:ln>
            <a:noFill/>
          </a:ln>
        </p:spPr>
      </p:pic>
      <p:sp>
        <p:nvSpPr>
          <p:cNvPr id="159" name="Google Shape;159;p11"/>
          <p:cNvSpPr/>
          <p:nvPr/>
        </p:nvSpPr>
        <p:spPr>
          <a:xfrm>
            <a:off x="1417320" y="1847088"/>
            <a:ext cx="2621280"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400"/>
              <a:buFont typeface="Calibri"/>
              <a:buNone/>
            </a:pPr>
            <a:r>
              <a:rPr b="1" i="0" lang="en-US" sz="1400" u="none" cap="none" strike="noStrike">
                <a:solidFill>
                  <a:srgbClr val="1E2756"/>
                </a:solidFill>
                <a:latin typeface="Calibri"/>
                <a:ea typeface="Calibri"/>
                <a:cs typeface="Calibri"/>
                <a:sym typeface="Calibri"/>
              </a:rPr>
              <a:t>Hardware costs collapsed</a:t>
            </a:r>
            <a:endParaRPr b="0" i="0" sz="1400" u="none" cap="none" strike="noStrike">
              <a:solidFill>
                <a:schemeClr val="dk1"/>
              </a:solidFill>
              <a:latin typeface="Calibri"/>
              <a:ea typeface="Calibri"/>
              <a:cs typeface="Calibri"/>
              <a:sym typeface="Calibri"/>
            </a:endParaRPr>
          </a:p>
        </p:txBody>
      </p:sp>
      <p:sp>
        <p:nvSpPr>
          <p:cNvPr id="160" name="Google Shape;160;p11"/>
          <p:cNvSpPr/>
          <p:nvPr/>
        </p:nvSpPr>
        <p:spPr>
          <a:xfrm>
            <a:off x="1417320" y="2423160"/>
            <a:ext cx="2621280" cy="13258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Spatial light modulators, q-plates, metasurfaces, and SNSPDs have dropped ~10x in five years. A vortex generator that cost $250k in 2019 is $25k today. Meanwhile, billions of dollars are projected to be spent on inefficient data centers and supercompute clusters.</a:t>
            </a:r>
            <a:endParaRPr b="0" i="0" sz="1100" u="none" cap="none" strike="noStrike">
              <a:solidFill>
                <a:schemeClr val="dk1"/>
              </a:solidFill>
              <a:latin typeface="Calibri"/>
              <a:ea typeface="Calibri"/>
              <a:cs typeface="Calibri"/>
              <a:sym typeface="Calibri"/>
            </a:endParaRPr>
          </a:p>
        </p:txBody>
      </p:sp>
      <p:sp>
        <p:nvSpPr>
          <p:cNvPr id="161" name="Google Shape;161;p11"/>
          <p:cNvSpPr/>
          <p:nvPr/>
        </p:nvSpPr>
        <p:spPr>
          <a:xfrm>
            <a:off x="4267200" y="1645920"/>
            <a:ext cx="3627120" cy="224028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62" name="Google Shape;162;p11"/>
          <p:cNvPicPr preferRelativeResize="0"/>
          <p:nvPr/>
        </p:nvPicPr>
        <p:blipFill rotWithShape="1">
          <a:blip r:embed="rId4">
            <a:alphaModFix/>
          </a:blip>
          <a:srcRect b="0" l="0" r="0" t="0"/>
          <a:stretch/>
        </p:blipFill>
        <p:spPr>
          <a:xfrm>
            <a:off x="4495800" y="1874520"/>
            <a:ext cx="457200" cy="457200"/>
          </a:xfrm>
          <a:prstGeom prst="rect">
            <a:avLst/>
          </a:prstGeom>
          <a:noFill/>
          <a:ln>
            <a:noFill/>
          </a:ln>
        </p:spPr>
      </p:pic>
      <p:sp>
        <p:nvSpPr>
          <p:cNvPr id="163" name="Google Shape;163;p11"/>
          <p:cNvSpPr/>
          <p:nvPr/>
        </p:nvSpPr>
        <p:spPr>
          <a:xfrm>
            <a:off x="5135880" y="1847088"/>
            <a:ext cx="2621280"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400"/>
              <a:buFont typeface="Calibri"/>
              <a:buNone/>
            </a:pPr>
            <a:r>
              <a:rPr b="1" i="0" lang="en-US" sz="1400" u="none" cap="none" strike="noStrike">
                <a:solidFill>
                  <a:srgbClr val="1E2756"/>
                </a:solidFill>
                <a:latin typeface="Calibri"/>
                <a:ea typeface="Calibri"/>
                <a:cs typeface="Calibri"/>
                <a:sym typeface="Calibri"/>
              </a:rPr>
              <a:t>Structured light moved from physics to instrumentation</a:t>
            </a:r>
            <a:endParaRPr b="0" i="0" sz="1400" u="none" cap="none" strike="noStrike">
              <a:solidFill>
                <a:schemeClr val="dk1"/>
              </a:solidFill>
              <a:latin typeface="Calibri"/>
              <a:ea typeface="Calibri"/>
              <a:cs typeface="Calibri"/>
              <a:sym typeface="Calibri"/>
            </a:endParaRPr>
          </a:p>
        </p:txBody>
      </p:sp>
      <p:sp>
        <p:nvSpPr>
          <p:cNvPr id="164" name="Google Shape;164;p11"/>
          <p:cNvSpPr/>
          <p:nvPr/>
        </p:nvSpPr>
        <p:spPr>
          <a:xfrm>
            <a:off x="5135880" y="2423160"/>
            <a:ext cx="2621280" cy="13258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The Rubinsztein-Dunlop Roadmap on Structured Light (J. Opt. 19, 013001, 2017) and Padgett's 2024 Phil. Trans. R. Soc. A review establish industrial maturity. It’s been used even to probe gravitational waves and is tied to physics beyond the standard model.</a:t>
            </a:r>
            <a:endParaRPr b="0" i="0" sz="1100" u="none" cap="none" strike="noStrike">
              <a:solidFill>
                <a:schemeClr val="dk1"/>
              </a:solidFill>
              <a:latin typeface="Calibri"/>
              <a:ea typeface="Calibri"/>
              <a:cs typeface="Calibri"/>
              <a:sym typeface="Calibri"/>
            </a:endParaRPr>
          </a:p>
        </p:txBody>
      </p:sp>
      <p:sp>
        <p:nvSpPr>
          <p:cNvPr id="165" name="Google Shape;165;p11"/>
          <p:cNvSpPr/>
          <p:nvPr/>
        </p:nvSpPr>
        <p:spPr>
          <a:xfrm>
            <a:off x="7985760" y="1645920"/>
            <a:ext cx="3627120" cy="224028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66" name="Google Shape;166;p11"/>
          <p:cNvPicPr preferRelativeResize="0"/>
          <p:nvPr/>
        </p:nvPicPr>
        <p:blipFill rotWithShape="1">
          <a:blip r:embed="rId5">
            <a:alphaModFix/>
          </a:blip>
          <a:srcRect b="0" l="0" r="0" t="0"/>
          <a:stretch/>
        </p:blipFill>
        <p:spPr>
          <a:xfrm>
            <a:off x="8214360" y="1874520"/>
            <a:ext cx="457200" cy="457200"/>
          </a:xfrm>
          <a:prstGeom prst="rect">
            <a:avLst/>
          </a:prstGeom>
          <a:noFill/>
          <a:ln>
            <a:noFill/>
          </a:ln>
        </p:spPr>
      </p:pic>
      <p:sp>
        <p:nvSpPr>
          <p:cNvPr id="167" name="Google Shape;167;p11"/>
          <p:cNvSpPr/>
          <p:nvPr/>
        </p:nvSpPr>
        <p:spPr>
          <a:xfrm>
            <a:off x="8854440" y="1847088"/>
            <a:ext cx="2621280"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400"/>
              <a:buFont typeface="Calibri"/>
              <a:buNone/>
            </a:pPr>
            <a:r>
              <a:rPr b="1" i="0" lang="en-US" sz="1400" u="none" cap="none" strike="noStrike">
                <a:solidFill>
                  <a:srgbClr val="1E2756"/>
                </a:solidFill>
                <a:latin typeface="Calibri"/>
                <a:ea typeface="Calibri"/>
                <a:cs typeface="Calibri"/>
                <a:sym typeface="Calibri"/>
              </a:rPr>
              <a:t>Procurement appetite is at multi-decade high</a:t>
            </a:r>
            <a:endParaRPr b="0" i="0" sz="1400" u="none" cap="none" strike="noStrike">
              <a:solidFill>
                <a:schemeClr val="dk1"/>
              </a:solidFill>
              <a:latin typeface="Calibri"/>
              <a:ea typeface="Calibri"/>
              <a:cs typeface="Calibri"/>
              <a:sym typeface="Calibri"/>
            </a:endParaRPr>
          </a:p>
        </p:txBody>
      </p:sp>
      <p:sp>
        <p:nvSpPr>
          <p:cNvPr id="168" name="Google Shape;168;p11"/>
          <p:cNvSpPr/>
          <p:nvPr/>
        </p:nvSpPr>
        <p:spPr>
          <a:xfrm>
            <a:off x="8854440" y="2423160"/>
            <a:ext cx="2621280" cy="13258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There is a fear in the markets that quantum computers imperil cryptography - this technology could break even newer standards. Replicator, AFWERX counter-UAS, DARPA Quantum Apertures, JCO Tower-22 response. Critical minerals elevated to DPA Title III. NIST PQC migration mandate in force.</a:t>
            </a:r>
            <a:endParaRPr b="0" i="0" sz="1100" u="none" cap="none" strike="noStrike">
              <a:solidFill>
                <a:schemeClr val="dk1"/>
              </a:solidFill>
              <a:latin typeface="Calibri"/>
              <a:ea typeface="Calibri"/>
              <a:cs typeface="Calibri"/>
              <a:sym typeface="Calibri"/>
            </a:endParaRPr>
          </a:p>
        </p:txBody>
      </p:sp>
      <p:sp>
        <p:nvSpPr>
          <p:cNvPr id="169" name="Google Shape;169;p11"/>
          <p:cNvSpPr/>
          <p:nvPr/>
        </p:nvSpPr>
        <p:spPr>
          <a:xfrm>
            <a:off x="548640" y="4023360"/>
            <a:ext cx="3627120" cy="224028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70" name="Google Shape;170;p11"/>
          <p:cNvPicPr preferRelativeResize="0"/>
          <p:nvPr/>
        </p:nvPicPr>
        <p:blipFill rotWithShape="1">
          <a:blip r:embed="rId6">
            <a:alphaModFix/>
          </a:blip>
          <a:srcRect b="0" l="0" r="0" t="0"/>
          <a:stretch/>
        </p:blipFill>
        <p:spPr>
          <a:xfrm>
            <a:off x="777240" y="4251960"/>
            <a:ext cx="457200" cy="457200"/>
          </a:xfrm>
          <a:prstGeom prst="rect">
            <a:avLst/>
          </a:prstGeom>
          <a:noFill/>
          <a:ln>
            <a:noFill/>
          </a:ln>
        </p:spPr>
      </p:pic>
      <p:sp>
        <p:nvSpPr>
          <p:cNvPr id="171" name="Google Shape;171;p11"/>
          <p:cNvSpPr/>
          <p:nvPr/>
        </p:nvSpPr>
        <p:spPr>
          <a:xfrm>
            <a:off x="1417320" y="4224528"/>
            <a:ext cx="2621280"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400"/>
              <a:buFont typeface="Calibri"/>
              <a:buNone/>
            </a:pPr>
            <a:r>
              <a:rPr b="1" i="0" lang="en-US" sz="1400" u="none" cap="none" strike="noStrike">
                <a:solidFill>
                  <a:srgbClr val="1E2756"/>
                </a:solidFill>
                <a:latin typeface="Calibri"/>
                <a:ea typeface="Calibri"/>
                <a:cs typeface="Calibri"/>
                <a:sym typeface="Calibri"/>
              </a:rPr>
              <a:t>Energy wall is now CEO-level</a:t>
            </a:r>
            <a:endParaRPr b="0" i="0" sz="1400" u="none" cap="none" strike="noStrike">
              <a:solidFill>
                <a:schemeClr val="dk1"/>
              </a:solidFill>
              <a:latin typeface="Calibri"/>
              <a:ea typeface="Calibri"/>
              <a:cs typeface="Calibri"/>
              <a:sym typeface="Calibri"/>
            </a:endParaRPr>
          </a:p>
        </p:txBody>
      </p:sp>
      <p:sp>
        <p:nvSpPr>
          <p:cNvPr id="172" name="Google Shape;172;p11"/>
          <p:cNvSpPr/>
          <p:nvPr/>
        </p:nvSpPr>
        <p:spPr>
          <a:xfrm>
            <a:off x="1417320" y="4800600"/>
            <a:ext cx="2621280" cy="13258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Goldman Sachs and IEA project AI data centers at 8 to 12 percent of US electricity by 2030. Hyperscalers signing nuclear PPAs. Photonic inference is on every roadmap.</a:t>
            </a:r>
            <a:endParaRPr b="0" i="0" sz="1100" u="none" cap="none" strike="noStrike">
              <a:solidFill>
                <a:schemeClr val="dk1"/>
              </a:solidFill>
              <a:latin typeface="Calibri"/>
              <a:ea typeface="Calibri"/>
              <a:cs typeface="Calibri"/>
              <a:sym typeface="Calibri"/>
            </a:endParaRPr>
          </a:p>
        </p:txBody>
      </p:sp>
      <p:sp>
        <p:nvSpPr>
          <p:cNvPr id="173" name="Google Shape;173;p11"/>
          <p:cNvSpPr/>
          <p:nvPr/>
        </p:nvSpPr>
        <p:spPr>
          <a:xfrm>
            <a:off x="4267200" y="4023360"/>
            <a:ext cx="3627120" cy="224028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74" name="Google Shape;174;p11"/>
          <p:cNvPicPr preferRelativeResize="0"/>
          <p:nvPr/>
        </p:nvPicPr>
        <p:blipFill rotWithShape="1">
          <a:blip r:embed="rId7">
            <a:alphaModFix/>
          </a:blip>
          <a:srcRect b="0" l="0" r="0" t="0"/>
          <a:stretch/>
        </p:blipFill>
        <p:spPr>
          <a:xfrm>
            <a:off x="4495800" y="4251960"/>
            <a:ext cx="457200" cy="457200"/>
          </a:xfrm>
          <a:prstGeom prst="rect">
            <a:avLst/>
          </a:prstGeom>
          <a:noFill/>
          <a:ln>
            <a:noFill/>
          </a:ln>
        </p:spPr>
      </p:pic>
      <p:sp>
        <p:nvSpPr>
          <p:cNvPr id="175" name="Google Shape;175;p11"/>
          <p:cNvSpPr/>
          <p:nvPr/>
        </p:nvSpPr>
        <p:spPr>
          <a:xfrm>
            <a:off x="5135880" y="4224528"/>
            <a:ext cx="2621280"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400"/>
              <a:buFont typeface="Calibri"/>
              <a:buNone/>
            </a:pPr>
            <a:r>
              <a:rPr b="1" i="0" lang="en-US" sz="1400" u="none" cap="none" strike="noStrike">
                <a:solidFill>
                  <a:srgbClr val="1E2756"/>
                </a:solidFill>
                <a:latin typeface="Calibri"/>
                <a:ea typeface="Calibri"/>
                <a:cs typeface="Calibri"/>
                <a:sym typeface="Calibri"/>
              </a:rPr>
              <a:t>Forward-thesis physics has aged into the open</a:t>
            </a:r>
            <a:endParaRPr b="0" i="0" sz="1400" u="none" cap="none" strike="noStrike">
              <a:solidFill>
                <a:schemeClr val="dk1"/>
              </a:solidFill>
              <a:latin typeface="Calibri"/>
              <a:ea typeface="Calibri"/>
              <a:cs typeface="Calibri"/>
              <a:sym typeface="Calibri"/>
            </a:endParaRPr>
          </a:p>
        </p:txBody>
      </p:sp>
      <p:sp>
        <p:nvSpPr>
          <p:cNvPr id="176" name="Google Shape;176;p11"/>
          <p:cNvSpPr/>
          <p:nvPr/>
        </p:nvSpPr>
        <p:spPr>
          <a:xfrm>
            <a:off x="5135880" y="4800600"/>
            <a:ext cx="2621280" cy="13258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Microtubule-as-topological-insulator (Subramanyan 2023), photon-guided backprop in the brain (Zarkeshian 2022), Tamburini M87* OAM spin measurement (MNRAS 2020).</a:t>
            </a:r>
            <a:endParaRPr b="0" i="0" sz="1100" u="none" cap="none" strike="noStrike">
              <a:solidFill>
                <a:schemeClr val="dk1"/>
              </a:solidFill>
              <a:latin typeface="Calibri"/>
              <a:ea typeface="Calibri"/>
              <a:cs typeface="Calibri"/>
              <a:sym typeface="Calibri"/>
            </a:endParaRPr>
          </a:p>
        </p:txBody>
      </p:sp>
      <p:sp>
        <p:nvSpPr>
          <p:cNvPr id="177" name="Google Shape;177;p11"/>
          <p:cNvSpPr/>
          <p:nvPr/>
        </p:nvSpPr>
        <p:spPr>
          <a:xfrm>
            <a:off x="7985760" y="4023360"/>
            <a:ext cx="3627120" cy="2240280"/>
          </a:xfrm>
          <a:prstGeom prst="rect">
            <a:avLst/>
          </a:prstGeom>
          <a:solidFill>
            <a:srgbClr val="F8FA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78" name="Google Shape;178;p11"/>
          <p:cNvPicPr preferRelativeResize="0"/>
          <p:nvPr/>
        </p:nvPicPr>
        <p:blipFill rotWithShape="1">
          <a:blip r:embed="rId8">
            <a:alphaModFix/>
          </a:blip>
          <a:srcRect b="0" l="0" r="0" t="0"/>
          <a:stretch/>
        </p:blipFill>
        <p:spPr>
          <a:xfrm>
            <a:off x="8214360" y="4251960"/>
            <a:ext cx="457200" cy="457200"/>
          </a:xfrm>
          <a:prstGeom prst="rect">
            <a:avLst/>
          </a:prstGeom>
          <a:noFill/>
          <a:ln>
            <a:noFill/>
          </a:ln>
        </p:spPr>
      </p:pic>
      <p:sp>
        <p:nvSpPr>
          <p:cNvPr id="179" name="Google Shape;179;p11"/>
          <p:cNvSpPr/>
          <p:nvPr/>
        </p:nvSpPr>
        <p:spPr>
          <a:xfrm>
            <a:off x="8854440" y="4224528"/>
            <a:ext cx="2621280" cy="5029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E2756"/>
              </a:buClr>
              <a:buSzPts val="1400"/>
              <a:buFont typeface="Calibri"/>
              <a:buNone/>
            </a:pPr>
            <a:r>
              <a:rPr b="1" i="0" lang="en-US" sz="1400" u="none" cap="none" strike="noStrike">
                <a:solidFill>
                  <a:srgbClr val="1E2756"/>
                </a:solidFill>
                <a:latin typeface="Calibri"/>
                <a:ea typeface="Calibri"/>
                <a:cs typeface="Calibri"/>
                <a:sym typeface="Calibri"/>
              </a:rPr>
              <a:t>Founder credential window</a:t>
            </a:r>
            <a:endParaRPr b="0" i="0" sz="1400" u="none" cap="none" strike="noStrike">
              <a:solidFill>
                <a:schemeClr val="dk1"/>
              </a:solidFill>
              <a:latin typeface="Calibri"/>
              <a:ea typeface="Calibri"/>
              <a:cs typeface="Calibri"/>
              <a:sym typeface="Calibri"/>
            </a:endParaRPr>
          </a:p>
        </p:txBody>
      </p:sp>
      <p:sp>
        <p:nvSpPr>
          <p:cNvPr id="180" name="Google Shape;180;p11"/>
          <p:cNvSpPr/>
          <p:nvPr/>
        </p:nvSpPr>
        <p:spPr>
          <a:xfrm>
            <a:off x="8854440" y="4800600"/>
            <a:ext cx="2621280" cy="13258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E293B"/>
              </a:buClr>
              <a:buSzPts val="1100"/>
              <a:buFont typeface="Calibri"/>
              <a:buNone/>
            </a:pPr>
            <a:r>
              <a:rPr b="0" i="0" lang="en-US" sz="1100" u="none" cap="none" strike="noStrike">
                <a:solidFill>
                  <a:srgbClr val="1E293B"/>
                </a:solidFill>
                <a:latin typeface="Calibri"/>
                <a:ea typeface="Calibri"/>
                <a:cs typeface="Calibri"/>
                <a:sym typeface="Calibri"/>
              </a:rPr>
              <a:t>Borcherds lineage (Fields Medal 1998, Monstrous Moonshine on lattices), TS/SCI history, Microsoft Azure Quantum and Meta AI infrastructure background. Hard to assemble.</a:t>
            </a:r>
            <a:endParaRPr b="0" i="0" sz="1100" u="none" cap="none" strike="noStrike">
              <a:solidFill>
                <a:schemeClr val="dk1"/>
              </a:solidFill>
              <a:latin typeface="Calibri"/>
              <a:ea typeface="Calibri"/>
              <a:cs typeface="Calibri"/>
              <a:sym typeface="Calibri"/>
            </a:endParaRPr>
          </a:p>
        </p:txBody>
      </p:sp>
      <p:sp>
        <p:nvSpPr>
          <p:cNvPr id="181" name="Google Shape;181;p11"/>
          <p:cNvSpPr/>
          <p:nvPr/>
        </p:nvSpPr>
        <p:spPr>
          <a:xfrm>
            <a:off x="457200" y="6446520"/>
            <a:ext cx="9875520" cy="2743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Dreamscape Systems Inc.   |   trevornestor@dreamscapesystemsinc.com   |   dreamscapesystemsinc.com</a:t>
            </a:r>
            <a:endParaRPr b="0" i="0" sz="900" u="none" cap="none" strike="noStrike">
              <a:solidFill>
                <a:schemeClr val="dk1"/>
              </a:solidFill>
              <a:latin typeface="Calibri"/>
              <a:ea typeface="Calibri"/>
              <a:cs typeface="Calibri"/>
              <a:sym typeface="Calibri"/>
            </a:endParaRPr>
          </a:p>
        </p:txBody>
      </p:sp>
      <p:sp>
        <p:nvSpPr>
          <p:cNvPr id="182" name="Google Shape;182;p11"/>
          <p:cNvSpPr/>
          <p:nvPr/>
        </p:nvSpPr>
        <p:spPr>
          <a:xfrm>
            <a:off x="10789920" y="6446520"/>
            <a:ext cx="9144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94A3B8"/>
              </a:buClr>
              <a:buSzPts val="900"/>
              <a:buFont typeface="Calibri"/>
              <a:buNone/>
            </a:pPr>
            <a:r>
              <a:rPr b="0" i="0" lang="en-US" sz="900" u="none" cap="none" strike="noStrike">
                <a:solidFill>
                  <a:srgbClr val="94A3B8"/>
                </a:solidFill>
                <a:latin typeface="Calibri"/>
                <a:ea typeface="Calibri"/>
                <a:cs typeface="Calibri"/>
                <a:sym typeface="Calibri"/>
              </a:rPr>
              <a:t>7 / 13</a:t>
            </a:r>
            <a:endParaRPr b="0" i="0" sz="900" u="none" cap="none" strike="noStrike">
              <a:solidFill>
                <a:schemeClr val="dk1"/>
              </a:solidFill>
              <a:latin typeface="Calibri"/>
              <a:ea typeface="Calibri"/>
              <a:cs typeface="Calibri"/>
              <a:sym typeface="Calibri"/>
            </a:endParaRPr>
          </a:p>
        </p:txBody>
      </p:sp>
      <p:sp>
        <p:nvSpPr>
          <p:cNvPr id="183" name="Google Shape;183;p11"/>
          <p:cNvSpPr/>
          <p:nvPr/>
        </p:nvSpPr>
        <p:spPr>
          <a:xfrm>
            <a:off x="457200" y="164592"/>
            <a:ext cx="18288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4A3B8"/>
              </a:buClr>
              <a:buSzPts val="800"/>
              <a:buFont typeface="Calibri"/>
              <a:buNone/>
            </a:pPr>
            <a:r>
              <a:rPr b="0" i="0" lang="en-US" sz="800" u="none" cap="none" strike="noStrike">
                <a:solidFill>
                  <a:srgbClr val="94A3B8"/>
                </a:solidFill>
                <a:latin typeface="Calibri"/>
                <a:ea typeface="Calibri"/>
                <a:cs typeface="Calibri"/>
                <a:sym typeface="Calibri"/>
              </a:rPr>
              <a:t>CONFIDENTIAL</a:t>
            </a:r>
            <a:endParaRPr b="0" i="0" sz="800" u="none" cap="none" strike="noStrike">
              <a:solidFill>
                <a:schemeClr val="dk1"/>
              </a:solidFill>
              <a:latin typeface="Calibri"/>
              <a:ea typeface="Calibri"/>
              <a:cs typeface="Calibri"/>
              <a:sym typeface="Calibri"/>
            </a:endParaRPr>
          </a:p>
        </p:txBody>
      </p:sp>
      <p:sp>
        <p:nvSpPr>
          <p:cNvPr id="184" name="Google Shape;184;p11"/>
          <p:cNvSpPr txBox="1"/>
          <p:nvPr/>
        </p:nvSpPr>
        <p:spPr>
          <a:xfrm>
            <a:off x="2829925" y="2913450"/>
            <a:ext cx="9251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